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  <p:sldMasterId id="2147483686" r:id="rId5"/>
  </p:sldMasterIdLst>
  <p:notesMasterIdLst>
    <p:notesMasterId r:id="rId46"/>
  </p:notesMasterIdLst>
  <p:sldIdLst>
    <p:sldId id="266" r:id="rId6"/>
    <p:sldId id="293" r:id="rId7"/>
    <p:sldId id="271" r:id="rId8"/>
    <p:sldId id="259" r:id="rId9"/>
    <p:sldId id="297" r:id="rId10"/>
    <p:sldId id="298" r:id="rId11"/>
    <p:sldId id="299" r:id="rId12"/>
    <p:sldId id="301" r:id="rId13"/>
    <p:sldId id="300" r:id="rId14"/>
    <p:sldId id="302" r:id="rId15"/>
    <p:sldId id="303" r:id="rId16"/>
    <p:sldId id="304" r:id="rId17"/>
    <p:sldId id="305" r:id="rId18"/>
    <p:sldId id="306" r:id="rId19"/>
    <p:sldId id="307" r:id="rId20"/>
    <p:sldId id="289" r:id="rId21"/>
    <p:sldId id="308" r:id="rId22"/>
    <p:sldId id="309" r:id="rId23"/>
    <p:sldId id="288" r:id="rId24"/>
    <p:sldId id="295" r:id="rId25"/>
    <p:sldId id="287" r:id="rId26"/>
    <p:sldId id="277" r:id="rId27"/>
    <p:sldId id="260" r:id="rId28"/>
    <p:sldId id="273" r:id="rId29"/>
    <p:sldId id="261" r:id="rId30"/>
    <p:sldId id="274" r:id="rId31"/>
    <p:sldId id="272" r:id="rId32"/>
    <p:sldId id="281" r:id="rId33"/>
    <p:sldId id="283" r:id="rId34"/>
    <p:sldId id="282" r:id="rId35"/>
    <p:sldId id="284" r:id="rId36"/>
    <p:sldId id="296" r:id="rId37"/>
    <p:sldId id="275" r:id="rId38"/>
    <p:sldId id="262" r:id="rId39"/>
    <p:sldId id="285" r:id="rId40"/>
    <p:sldId id="286" r:id="rId41"/>
    <p:sldId id="264" r:id="rId42"/>
    <p:sldId id="280" r:id="rId43"/>
    <p:sldId id="279" r:id="rId44"/>
    <p:sldId id="276" r:id="rId45"/>
  </p:sldIdLst>
  <p:sldSz cx="12192000" cy="6858000"/>
  <p:notesSz cx="6858000" cy="9144000"/>
  <p:embeddedFontLst>
    <p:embeddedFont>
      <p:font typeface="Cambria Math" panose="02040503050406030204" pitchFamily="18" charset="0"/>
      <p:regular r:id="rId47"/>
    </p:embeddedFont>
    <p:embeddedFont>
      <p:font typeface="Manrope" panose="020B0604020202020204" charset="0"/>
      <p:regular r:id="rId48"/>
      <p:bold r:id="rId49"/>
      <p:italic r:id="rId50"/>
      <p:boldItalic r:id="rId51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102C53"/>
    <a:srgbClr val="E3E6EB"/>
    <a:srgbClr val="D2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10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2" y="1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2.fntdata"/><Relationship Id="rId8" Type="http://schemas.openxmlformats.org/officeDocument/2006/relationships/slide" Target="slides/slide3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3E-4C03-8A53-D2B10815BE7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3E-4C03-8A53-D2B10815BE7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3E-4C03-8A53-D2B10815BE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872704"/>
        <c:axId val="117870208"/>
      </c:barChart>
      <c:catAx>
        <c:axId val="11787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7870208"/>
        <c:crosses val="autoZero"/>
        <c:auto val="1"/>
        <c:lblAlgn val="ctr"/>
        <c:lblOffset val="100"/>
        <c:noMultiLvlLbl val="0"/>
      </c:catAx>
      <c:valAx>
        <c:axId val="117870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7872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57541932350187"/>
          <c:y val="3.4948371723590152E-2"/>
          <c:w val="0.43027739564202838"/>
          <c:h val="0.93010325655281967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A08-4726-94A1-C6AFCE19F2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D02-4F3F-9508-CA25BD2210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D02-4F3F-9508-CA25BD22106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D02-4F3F-9508-CA25BD22106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D02-4F3F-9508-CA25BD22106D}"/>
              </c:ext>
            </c:extLst>
          </c:dPt>
          <c:cat>
            <c:strRef>
              <c:f>Foglio1!$A$2:$A$6</c:f>
              <c:strCache>
                <c:ptCount val="4"/>
                <c:pt idx="0">
                  <c:v>1° trim.</c:v>
                </c:pt>
                <c:pt idx="1">
                  <c:v>2° trim.</c:v>
                </c:pt>
                <c:pt idx="2">
                  <c:v>3° trim.</c:v>
                </c:pt>
                <c:pt idx="3">
                  <c:v>4° trim.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10</c:v>
                </c:pt>
                <c:pt idx="1">
                  <c:v>15</c:v>
                </c:pt>
                <c:pt idx="2">
                  <c:v>25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08-4726-94A1-C6AFCE19F2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F874-A982-4EC3-BD4B-BD59E32C66C1}" type="datetimeFigureOut">
              <a:rPr lang="it-IT" smtClean="0"/>
              <a:t>17/06/2025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62F2E-6FDF-4A6B-AB76-08EC33B125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88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A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CDF8E-2D1A-40ED-B730-BB72D0452AAA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F746B8-16B5-4251-938A-CD03C89D3C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6276" y="2060575"/>
            <a:ext cx="8640762" cy="4429125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1400" b="1">
                <a:solidFill>
                  <a:schemeClr val="tx2"/>
                </a:solidFill>
              </a:defRPr>
            </a:lvl1pPr>
            <a:lvl2pPr marL="360000" indent="0">
              <a:buFont typeface="+mj-lt"/>
              <a:buNone/>
              <a:defRPr sz="1400"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197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B90A-3BCB-46D5-ADA5-EE3459C4304D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275" y="2060575"/>
            <a:ext cx="8640762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A4E093-361F-4C37-B47B-B067A8415F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4" y="2060575"/>
            <a:ext cx="2601668" cy="4429125"/>
          </a:xfrm>
        </p:spPr>
        <p:txBody>
          <a:bodyPr/>
          <a:lstStyle>
            <a:lvl1pPr marL="342900" indent="-342900">
              <a:buAutoNum type="arabicPeriod"/>
              <a:defRPr b="1"/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/>
              <a:t>ipsum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080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Ogge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27943-05C1-4701-97B7-3FD43303B34C}" type="datetime1">
              <a:rPr lang="it-IT" smtClean="0"/>
              <a:t>17/06/2025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6924BD38-C241-45AE-9D16-9EE806C407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11522076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7021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tes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0D638-73ED-436F-9B69-130FF3C4128A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C0D3E2E-2AFC-47C5-ADBC-3E40FCEC1C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16275" y="2060575"/>
            <a:ext cx="8640763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159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F8958-25BB-4809-B952-27499B643F7C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B8341C8-2CFC-44BF-90C6-72E69DB888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16275" y="2060575"/>
            <a:ext cx="8640762" cy="3997325"/>
          </a:xfrm>
          <a:noFill/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B32F2C4-840A-465D-B8D3-9DE2BF3FC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6275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3577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sfondo colore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Inserire testo / oggetto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EF19D-A08D-4CF4-A3A2-F4239B7DF7AF}" type="datetime1">
              <a:rPr lang="it-IT" smtClean="0"/>
              <a:t>17/06/2025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8E2D0317-6708-4FD8-83CC-23BC5CFD3B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6660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0316" y="0"/>
            <a:ext cx="6471684" cy="6489700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12652"/>
            <a:ext cx="4705298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BD30-169B-4967-8A7D-CB84F8DE4734}" type="datetime1">
              <a:rPr lang="it-IT" smtClean="0"/>
              <a:t>17/06/2025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4705299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229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F578AB8-DC96-4BF4-9F97-D7DA508CF3E9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6120" y="812652"/>
            <a:ext cx="4355183" cy="5677048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192" y="812652"/>
            <a:ext cx="6021846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DFAA3-AA80-42EC-8E7D-C27DFA7DC3D6}" type="datetime1">
              <a:rPr lang="it-IT" smtClean="0"/>
              <a:t>17/06/2025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BEA68D2-13D7-4E83-8B67-3B7D4B3EBF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35192" y="2060575"/>
            <a:ext cx="6021846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400492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9D078-B4CD-4332-8367-5623DA772816}" type="datetime1">
              <a:rPr lang="it-IT" smtClean="0"/>
              <a:t>17/06/2025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3" name="Segnaposto contenuto 10">
            <a:extLst>
              <a:ext uri="{FF2B5EF4-FFF2-40B4-BE49-F238E27FC236}">
                <a16:creationId xmlns:a16="http://schemas.microsoft.com/office/drawing/2014/main" id="{981C075B-AD13-4CF1-8E6F-EFDE96C16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31075" y="800100"/>
            <a:ext cx="4525963" cy="5407025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3932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75020-4090-4360-BC53-B308A50BBB93}" type="datetime1">
              <a:rPr lang="it-IT" smtClean="0"/>
              <a:t>17/06/2025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347D0FBD-1472-468C-84DA-540ADCCDF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313810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8" name="Segnaposto contenuto 10">
            <a:extLst>
              <a:ext uri="{FF2B5EF4-FFF2-40B4-BE49-F238E27FC236}">
                <a16:creationId xmlns:a16="http://schemas.microsoft.com/office/drawing/2014/main" id="{AE654BE7-A245-475E-B2C5-2D5C0EA5B87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31075" y="3867807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9" name="Segnaposto contenuto 10">
            <a:extLst>
              <a:ext uri="{FF2B5EF4-FFF2-40B4-BE49-F238E27FC236}">
                <a16:creationId xmlns:a16="http://schemas.microsoft.com/office/drawing/2014/main" id="{C7FD40C7-9A42-4239-BA55-CFB8D43C528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31075" y="799291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6210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7947-9C3B-4F2B-8922-E6F4D8795AE4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6"/>
            <a:ext cx="8640000" cy="761756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48807E7-406F-46DA-A7FF-0C975258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833CAB92-1558-4E15-91D9-6F44CDF88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0E56354-394B-4187-9F9C-3EC0AFE56EF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63201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FA2B0198-8A91-4620-9797-8C5B2DBFE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63200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973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B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Indice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8B72-42FA-4C00-AA8B-62B9A94B21A2}" type="datetime1">
              <a:rPr lang="it-IT" smtClean="0"/>
              <a:t>17/06/2025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1CFA815-ACBE-4524-9331-D296F8E0F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3054988"/>
            <a:ext cx="1890652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75158ADB-01E3-4A38-A321-CD450AEEEF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865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C2B0DC0F-1C21-45C1-8F2A-00A6E1341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234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76250419-1EAD-4278-97B7-1BA8F075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03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CD9C49F-F44E-4E82-864B-742438DCA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972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  <a:br>
              <a:rPr lang="it-IT" dirty="0"/>
            </a:br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7F91CD7E-BBFD-483F-A271-EC1D28C8A8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50290743-6926-46ED-BE46-501A4F78CC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191706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01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9AA91E9E-F4C5-4318-8BFC-5E627DF7F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324033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02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D6F57CB6-9F04-49B6-939C-D13BA7FB06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4515027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03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6C01B50D-1661-4131-BCDF-441CC2214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66747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04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2D503613-5D8F-4B95-8EB3-1396314910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88464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05</a:t>
            </a:r>
          </a:p>
        </p:txBody>
      </p:sp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D6AE53A6-5645-44EC-B619-20693E3FE5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9865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4" name="Segnaposto testo 7">
            <a:extLst>
              <a:ext uri="{FF2B5EF4-FFF2-40B4-BE49-F238E27FC236}">
                <a16:creationId xmlns:a16="http://schemas.microsoft.com/office/drawing/2014/main" id="{26F8B43E-3092-43FC-A7B0-45C3ACC71E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6234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5" name="Segnaposto testo 7">
            <a:extLst>
              <a:ext uri="{FF2B5EF4-FFF2-40B4-BE49-F238E27FC236}">
                <a16:creationId xmlns:a16="http://schemas.microsoft.com/office/drawing/2014/main" id="{96EAA45D-80FC-4DF6-AC23-808A2DB73D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603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6" name="Segnaposto testo 7">
            <a:extLst>
              <a:ext uri="{FF2B5EF4-FFF2-40B4-BE49-F238E27FC236}">
                <a16:creationId xmlns:a16="http://schemas.microsoft.com/office/drawing/2014/main" id="{95E95A4E-A14D-4872-961D-4BFE57914A6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972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615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7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313FBE5-F1C4-4411-B0A7-486C895AF990}"/>
              </a:ext>
            </a:extLst>
          </p:cNvPr>
          <p:cNvSpPr/>
          <p:nvPr userDrawn="1"/>
        </p:nvSpPr>
        <p:spPr>
          <a:xfrm>
            <a:off x="6096000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EEBF-9C32-418F-B40A-7FB59F3642AD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4950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58D49EF2-5E35-412C-A5DD-2A6A604FC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9792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8BDCC8A1-442C-4890-928F-754837D40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79792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1843128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DBC1-4D59-460C-83B7-7BCD9B50ED63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4176734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5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D84D0C32-E3D9-4D1A-A1D4-7F677E11FBAC}"/>
              </a:ext>
            </a:extLst>
          </p:cNvPr>
          <p:cNvSpPr/>
          <p:nvPr userDrawn="1"/>
        </p:nvSpPr>
        <p:spPr>
          <a:xfrm>
            <a:off x="8017486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0D1A14F-932F-4BEF-AF0D-4A0850EA5900}"/>
              </a:ext>
            </a:extLst>
          </p:cNvPr>
          <p:cNvSpPr/>
          <p:nvPr userDrawn="1"/>
        </p:nvSpPr>
        <p:spPr>
          <a:xfrm>
            <a:off x="4175247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75274AF-A160-4234-871A-D8C5B0DF011E}"/>
              </a:ext>
            </a:extLst>
          </p:cNvPr>
          <p:cNvCxnSpPr>
            <a:cxnSpLocks/>
          </p:cNvCxnSpPr>
          <p:nvPr userDrawn="1"/>
        </p:nvCxnSpPr>
        <p:spPr>
          <a:xfrm>
            <a:off x="8027765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testo 6">
            <a:extLst>
              <a:ext uri="{FF2B5EF4-FFF2-40B4-BE49-F238E27FC236}">
                <a16:creationId xmlns:a16="http://schemas.microsoft.com/office/drawing/2014/main" id="{0C5DB749-C07B-4557-8B31-C5C44DDA99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1535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642D4EEC-FAC4-4C46-BB9F-3BA54588E4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1558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2" name="Segnaposto testo 6">
            <a:extLst>
              <a:ext uri="{FF2B5EF4-FFF2-40B4-BE49-F238E27FC236}">
                <a16:creationId xmlns:a16="http://schemas.microsoft.com/office/drawing/2014/main" id="{8310C023-87FF-43B4-9428-3E2652BDB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6189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3" name="Segnaposto testo 9">
            <a:extLst>
              <a:ext uri="{FF2B5EF4-FFF2-40B4-BE49-F238E27FC236}">
                <a16:creationId xmlns:a16="http://schemas.microsoft.com/office/drawing/2014/main" id="{0FB8C8B8-D4F7-4669-8F3B-F456A7ECF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6212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63099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4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98D45-53D7-4B18-BF6C-B19C479EADE8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39511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3216275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EF945E3-FEE2-40A3-82CD-7811BFD88746}"/>
              </a:ext>
            </a:extLst>
          </p:cNvPr>
          <p:cNvCxnSpPr>
            <a:cxnSpLocks/>
          </p:cNvCxnSpPr>
          <p:nvPr userDrawn="1"/>
        </p:nvCxnSpPr>
        <p:spPr>
          <a:xfrm>
            <a:off x="8969803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6">
            <a:extLst>
              <a:ext uri="{FF2B5EF4-FFF2-40B4-BE49-F238E27FC236}">
                <a16:creationId xmlns:a16="http://schemas.microsoft.com/office/drawing/2014/main" id="{4DA14660-E3DE-4786-8628-2BDB623B542F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414561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2" name="Segnaposto testo 9">
            <a:extLst>
              <a:ext uri="{FF2B5EF4-FFF2-40B4-BE49-F238E27FC236}">
                <a16:creationId xmlns:a16="http://schemas.microsoft.com/office/drawing/2014/main" id="{38062A0A-3D00-4F2E-A78C-520C7A8814B0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414584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3FA3924C-C133-43D4-9617-6E7333D996F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250229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4" name="Segnaposto testo 9">
            <a:extLst>
              <a:ext uri="{FF2B5EF4-FFF2-40B4-BE49-F238E27FC236}">
                <a16:creationId xmlns:a16="http://schemas.microsoft.com/office/drawing/2014/main" id="{4F293ED1-7D64-49B8-81A0-5F5FB11E3592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250252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34980872-E501-48A5-8B13-B7016BEEE02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9157816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6" name="Segnaposto testo 9">
            <a:extLst>
              <a:ext uri="{FF2B5EF4-FFF2-40B4-BE49-F238E27FC236}">
                <a16:creationId xmlns:a16="http://schemas.microsoft.com/office/drawing/2014/main" id="{7359F283-E0AA-4871-A428-A58C8F3F0AA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157839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101D1BE9-9067-430D-A318-4BC1405F006A}"/>
              </a:ext>
            </a:extLst>
          </p:cNvPr>
          <p:cNvSpPr/>
          <p:nvPr userDrawn="1"/>
        </p:nvSpPr>
        <p:spPr>
          <a:xfrm>
            <a:off x="3223388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88114C5-1930-4807-8B76-4565A5FFB9B5}"/>
              </a:ext>
            </a:extLst>
          </p:cNvPr>
          <p:cNvSpPr/>
          <p:nvPr userDrawn="1"/>
        </p:nvSpPr>
        <p:spPr>
          <a:xfrm>
            <a:off x="6089680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2D6333A-9B81-4325-A926-22F5E403D75F}"/>
              </a:ext>
            </a:extLst>
          </p:cNvPr>
          <p:cNvSpPr/>
          <p:nvPr userDrawn="1"/>
        </p:nvSpPr>
        <p:spPr>
          <a:xfrm>
            <a:off x="8964764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341040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325365"/>
            <a:ext cx="11522075" cy="4222679"/>
          </a:xfrm>
        </p:spPr>
        <p:txBody>
          <a:bodyPr anchor="ctr"/>
          <a:lstStyle>
            <a:lvl1pPr>
              <a:defRPr sz="4000" b="0"/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3AF91-7D61-4611-A1B8-2F4D32D8023E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-1366766" y="1325366"/>
            <a:ext cx="4222679" cy="4222679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1325366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5548045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02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771" y="1775639"/>
            <a:ext cx="10664455" cy="2317896"/>
          </a:xfrm>
          <a:ln>
            <a:noFill/>
          </a:ln>
        </p:spPr>
        <p:txBody>
          <a:bodyPr anchor="b"/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0F86EE-1555-4137-8440-A49CEBF0DE15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3233122" y="757946"/>
            <a:ext cx="5725755" cy="572575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729943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648371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FA801A9-B23D-4656-8AFA-3E413EDFA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588" y="4536830"/>
            <a:ext cx="10664825" cy="6019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6124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a / Titolo / Docente  |  00. 00. 0000">
            <a:extLst>
              <a:ext uri="{FF2B5EF4-FFF2-40B4-BE49-F238E27FC236}">
                <a16:creationId xmlns:a16="http://schemas.microsoft.com/office/drawing/2014/main" id="{99FF4CA3-BA67-0511-3FE3-11769597A30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rgbClr val="FFFFFF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" name="Titolo 5">
            <a:extLst>
              <a:ext uri="{FF2B5EF4-FFF2-40B4-BE49-F238E27FC236}">
                <a16:creationId xmlns:a16="http://schemas.microsoft.com/office/drawing/2014/main" id="{5660309B-4011-4FF9-71E9-5BC51EF56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2853390"/>
            <a:ext cx="6768473" cy="2324100"/>
          </a:xfrm>
        </p:spPr>
        <p:txBody>
          <a:bodyPr lIns="0" tIns="360000" rIns="0" bIns="0" anchor="t"/>
          <a:lstStyle>
            <a:lvl1pPr>
              <a:defRPr lang="it-IT" dirty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8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59558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6DD59D6-FA30-4BBD-9323-B5B02742E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5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e 35">
            <a:extLst>
              <a:ext uri="{FF2B5EF4-FFF2-40B4-BE49-F238E27FC236}">
                <a16:creationId xmlns:a16="http://schemas.microsoft.com/office/drawing/2014/main" id="{51B3AA80-97EC-50CB-4FE0-29FF43A159AF}"/>
              </a:ext>
            </a:extLst>
          </p:cNvPr>
          <p:cNvSpPr/>
          <p:nvPr userDrawn="1"/>
        </p:nvSpPr>
        <p:spPr>
          <a:xfrm>
            <a:off x="2609" y="-5443635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100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F01AAD3-5366-6929-C4BA-2E51CD3F31D4}"/>
              </a:ext>
            </a:extLst>
          </p:cNvPr>
          <p:cNvSpPr/>
          <p:nvPr userDrawn="1"/>
        </p:nvSpPr>
        <p:spPr>
          <a:xfrm rot="19314398">
            <a:off x="2609" y="5468773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0301"/>
                </a:schemeClr>
              </a:gs>
              <a:gs pos="82000">
                <a:schemeClr val="accent3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2889EA06-D03D-AD37-B610-762B18DC9D96}"/>
              </a:ext>
            </a:extLst>
          </p:cNvPr>
          <p:cNvSpPr/>
          <p:nvPr userDrawn="1"/>
        </p:nvSpPr>
        <p:spPr>
          <a:xfrm rot="10800000" flipH="1">
            <a:off x="10895557" y="1057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11" name="Linea">
            <a:extLst>
              <a:ext uri="{FF2B5EF4-FFF2-40B4-BE49-F238E27FC236}">
                <a16:creationId xmlns:a16="http://schemas.microsoft.com/office/drawing/2014/main" id="{1C01A8D5-245E-26D8-2ECA-82D4764647AF}"/>
              </a:ext>
            </a:extLst>
          </p:cNvPr>
          <p:cNvSpPr/>
          <p:nvPr userDrawn="1"/>
        </p:nvSpPr>
        <p:spPr>
          <a:xfrm rot="10800000">
            <a:off x="-3064" y="5436688"/>
            <a:ext cx="12198128" cy="1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4" name="Titolo 5">
            <a:extLst>
              <a:ext uri="{FF2B5EF4-FFF2-40B4-BE49-F238E27FC236}">
                <a16:creationId xmlns:a16="http://schemas.microsoft.com/office/drawing/2014/main" id="{7A3C36CA-9D5D-490C-3E31-571AF7EC5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2970949"/>
            <a:ext cx="10297220" cy="1979441"/>
          </a:xfrm>
          <a:prstGeom prst="rect">
            <a:avLst/>
          </a:prstGeom>
        </p:spPr>
        <p:txBody>
          <a:bodyPr lIns="0" tIns="360000" rIns="0" b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5" name="Tema / Titolo / Docente  |  00. 00. 0000">
            <a:extLst>
              <a:ext uri="{FF2B5EF4-FFF2-40B4-BE49-F238E27FC236}">
                <a16:creationId xmlns:a16="http://schemas.microsoft.com/office/drawing/2014/main" id="{A4A528BE-7AD2-13B5-15DC-484153FDCFB1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606C5E15-79D3-4DBA-B886-216D082B1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1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gradFill>
          <a:gsLst>
            <a:gs pos="68000">
              <a:schemeClr val="accent3"/>
            </a:gs>
            <a:gs pos="100000">
              <a:schemeClr val="bg1"/>
            </a:gs>
            <a:gs pos="27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6894110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1" name="Cerchio">
            <a:extLst>
              <a:ext uri="{FF2B5EF4-FFF2-40B4-BE49-F238E27FC236}">
                <a16:creationId xmlns:a16="http://schemas.microsoft.com/office/drawing/2014/main" id="{A9903704-CFC7-476C-9852-F48766C69614}"/>
              </a:ext>
            </a:extLst>
          </p:cNvPr>
          <p:cNvSpPr/>
          <p:nvPr userDrawn="1"/>
        </p:nvSpPr>
        <p:spPr>
          <a:xfrm rot="10800000">
            <a:off x="7559558" y="-2130267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32" name="Cerchio">
            <a:extLst>
              <a:ext uri="{FF2B5EF4-FFF2-40B4-BE49-F238E27FC236}">
                <a16:creationId xmlns:a16="http://schemas.microsoft.com/office/drawing/2014/main" id="{A6756836-4360-4832-91E9-DC1FED362D89}"/>
              </a:ext>
            </a:extLst>
          </p:cNvPr>
          <p:cNvSpPr/>
          <p:nvPr userDrawn="1"/>
        </p:nvSpPr>
        <p:spPr>
          <a:xfrm>
            <a:off x="7559558" y="1879907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738D7-7E88-4675-A0EF-E3BAD613F5D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9039971-82D3-47A9-A22B-57F88091170C}"/>
              </a:ext>
            </a:extLst>
          </p:cNvPr>
          <p:cNvCxnSpPr>
            <a:cxnSpLocks/>
          </p:cNvCxnSpPr>
          <p:nvPr userDrawn="1"/>
        </p:nvCxnSpPr>
        <p:spPr>
          <a:xfrm>
            <a:off x="7559558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46E7D75-6D87-4823-9E66-BDAA6D07313A}"/>
              </a:ext>
            </a:extLst>
          </p:cNvPr>
          <p:cNvCxnSpPr>
            <a:cxnSpLocks/>
          </p:cNvCxnSpPr>
          <p:nvPr userDrawn="1"/>
        </p:nvCxnSpPr>
        <p:spPr>
          <a:xfrm>
            <a:off x="0" y="1879907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FF578DCB-6598-48EB-937C-141C852D4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0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bg>
      <p:bgPr>
        <a:gradFill>
          <a:gsLst>
            <a:gs pos="100000">
              <a:srgbClr val="8795A8"/>
            </a:gs>
            <a:gs pos="27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0F18E289-8097-CB41-B2E0-E50D794D361D}"/>
              </a:ext>
            </a:extLst>
          </p:cNvPr>
          <p:cNvSpPr/>
          <p:nvPr userDrawn="1"/>
        </p:nvSpPr>
        <p:spPr>
          <a:xfrm>
            <a:off x="2609" y="142451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10986218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62" name="Linea">
            <a:extLst>
              <a:ext uri="{FF2B5EF4-FFF2-40B4-BE49-F238E27FC236}">
                <a16:creationId xmlns:a16="http://schemas.microsoft.com/office/drawing/2014/main" id="{54CC51DA-C723-F8DB-C158-F298D04F09C3}"/>
              </a:ext>
            </a:extLst>
          </p:cNvPr>
          <p:cNvSpPr/>
          <p:nvPr userDrawn="1"/>
        </p:nvSpPr>
        <p:spPr>
          <a:xfrm>
            <a:off x="0" y="1416971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3" name="Linea">
            <a:extLst>
              <a:ext uri="{FF2B5EF4-FFF2-40B4-BE49-F238E27FC236}">
                <a16:creationId xmlns:a16="http://schemas.microsoft.com/office/drawing/2014/main" id="{212AA810-2E06-6DB2-CF2D-E8B825DA18E6}"/>
              </a:ext>
            </a:extLst>
          </p:cNvPr>
          <p:cNvSpPr/>
          <p:nvPr userDrawn="1"/>
        </p:nvSpPr>
        <p:spPr>
          <a:xfrm rot="10800000" flipH="1">
            <a:off x="10895557" y="-1590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1526C403-D8EF-49F4-AE98-8D0CC36DA1EF}"/>
              </a:ext>
            </a:extLst>
          </p:cNvPr>
          <p:cNvSpPr/>
          <p:nvPr userDrawn="1"/>
        </p:nvSpPr>
        <p:spPr>
          <a:xfrm>
            <a:off x="2609" y="-947029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73E11A02-42E0-4BB1-B98B-BE09A4A6F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7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>
            <a:extLst>
              <a:ext uri="{FF2B5EF4-FFF2-40B4-BE49-F238E27FC236}">
                <a16:creationId xmlns:a16="http://schemas.microsoft.com/office/drawing/2014/main" id="{06A5565B-3792-761F-D5E8-89E83049F337}"/>
              </a:ext>
            </a:extLst>
          </p:cNvPr>
          <p:cNvSpPr/>
          <p:nvPr userDrawn="1"/>
        </p:nvSpPr>
        <p:spPr>
          <a:xfrm>
            <a:off x="0" y="3429000"/>
            <a:ext cx="12192795" cy="0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2" name="Linea">
            <a:extLst>
              <a:ext uri="{FF2B5EF4-FFF2-40B4-BE49-F238E27FC236}">
                <a16:creationId xmlns:a16="http://schemas.microsoft.com/office/drawing/2014/main" id="{39CEE595-3918-20DF-0A93-E1BE36E4BCF4}"/>
              </a:ext>
            </a:extLst>
          </p:cNvPr>
          <p:cNvSpPr/>
          <p:nvPr userDrawn="1"/>
        </p:nvSpPr>
        <p:spPr>
          <a:xfrm flipV="1">
            <a:off x="11566815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3" name="Linea">
            <a:extLst>
              <a:ext uri="{FF2B5EF4-FFF2-40B4-BE49-F238E27FC236}">
                <a16:creationId xmlns:a16="http://schemas.microsoft.com/office/drawing/2014/main" id="{1FF15F9B-EC12-8E00-194B-C92BF9532474}"/>
              </a:ext>
            </a:extLst>
          </p:cNvPr>
          <p:cNvSpPr/>
          <p:nvPr userDrawn="1"/>
        </p:nvSpPr>
        <p:spPr>
          <a:xfrm flipV="1">
            <a:off x="7562733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4" name="Tema / Titolo / Docente  |  00. 00. 0000">
            <a:extLst>
              <a:ext uri="{FF2B5EF4-FFF2-40B4-BE49-F238E27FC236}">
                <a16:creationId xmlns:a16="http://schemas.microsoft.com/office/drawing/2014/main" id="{1DCB0E58-CB34-9BB0-27A9-F358FEB81E9A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7" name="Titolo 5">
            <a:extLst>
              <a:ext uri="{FF2B5EF4-FFF2-40B4-BE49-F238E27FC236}">
                <a16:creationId xmlns:a16="http://schemas.microsoft.com/office/drawing/2014/main" id="{4DAF60AC-FCFA-4F79-8AA6-85AC61BFA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3429000"/>
            <a:ext cx="6953096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1" name="Cerchio">
            <a:extLst>
              <a:ext uri="{FF2B5EF4-FFF2-40B4-BE49-F238E27FC236}">
                <a16:creationId xmlns:a16="http://schemas.microsoft.com/office/drawing/2014/main" id="{6E7576C8-25DA-044B-E1DD-8104EE1A54CF}"/>
              </a:ext>
            </a:extLst>
          </p:cNvPr>
          <p:cNvSpPr/>
          <p:nvPr userDrawn="1"/>
        </p:nvSpPr>
        <p:spPr>
          <a:xfrm rot="5400000">
            <a:off x="7572787" y="-581302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22" name="Cerchio">
            <a:extLst>
              <a:ext uri="{FF2B5EF4-FFF2-40B4-BE49-F238E27FC236}">
                <a16:creationId xmlns:a16="http://schemas.microsoft.com/office/drawing/2014/main" id="{30211EF7-C505-8055-D080-3F3D88BB6BE8}"/>
              </a:ext>
            </a:extLst>
          </p:cNvPr>
          <p:cNvSpPr/>
          <p:nvPr userDrawn="1"/>
        </p:nvSpPr>
        <p:spPr>
          <a:xfrm rot="16200000">
            <a:off x="7572787" y="3428871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51B1F0B2-95BC-48D0-A4B9-DD912BE0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557094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8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35E14663-8764-4DCE-B9CB-7C9A4CEA9BB5}"/>
              </a:ext>
            </a:extLst>
          </p:cNvPr>
          <p:cNvSpPr/>
          <p:nvPr userDrawn="1"/>
        </p:nvSpPr>
        <p:spPr>
          <a:xfrm rot="6083929">
            <a:off x="1311375" y="1414011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DB50095-90FE-493A-9E01-FD8F336EF404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5931" y="3961597"/>
            <a:ext cx="3091107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051853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tudente-6.jpg">
            <a:extLst>
              <a:ext uri="{FF2B5EF4-FFF2-40B4-BE49-F238E27FC236}">
                <a16:creationId xmlns:a16="http://schemas.microsoft.com/office/drawing/2014/main" id="{DA0DDB76-F351-4164-94AE-C6D2D1E45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2" name="Rettangolo">
            <a:extLst>
              <a:ext uri="{FF2B5EF4-FFF2-40B4-BE49-F238E27FC236}">
                <a16:creationId xmlns:a16="http://schemas.microsoft.com/office/drawing/2014/main" id="{A66CE9DD-F14C-4A96-8D86-1FA07F6449E0}"/>
              </a:ext>
            </a:extLst>
          </p:cNvPr>
          <p:cNvSpPr/>
          <p:nvPr userDrawn="1"/>
        </p:nvSpPr>
        <p:spPr>
          <a:xfrm>
            <a:off x="0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72000">
                <a:srgbClr val="FFFFFF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accent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18900000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 defTabSz="412756"/>
            <a:endParaRPr lang="it-IT" sz="1600" dirty="0">
              <a:solidFill>
                <a:srgbClr val="FFFFFF"/>
              </a:solidFill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D1FC0B6-D466-4AA7-8BF6-E6C5BD1539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57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9775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5" y="3448466"/>
            <a:ext cx="9719547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C25B4BF5-56C8-4835-8120-0EDA4A4098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2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Finale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9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34019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109DBD9-E7E8-4D94-8FA4-DE3F5B0CDE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0075" y="5231876"/>
            <a:ext cx="3866418" cy="1016547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Via</a:t>
            </a:r>
          </a:p>
          <a:p>
            <a:pPr lvl="0"/>
            <a:r>
              <a:rPr lang="it-IT" dirty="0"/>
              <a:t>T</a:t>
            </a:r>
          </a:p>
          <a:p>
            <a:pPr lvl="0"/>
            <a:r>
              <a:rPr lang="it-IT" dirty="0"/>
              <a:t>@ </a:t>
            </a:r>
          </a:p>
          <a:p>
            <a:pPr lvl="0"/>
            <a:r>
              <a:rPr lang="it-IT" dirty="0" err="1"/>
              <a:t>wwww</a:t>
            </a:r>
            <a:r>
              <a:rPr lang="it-IT" dirty="0"/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23B4B4-BBE2-4A30-A8C2-C0000C21DCBE}"/>
              </a:ext>
            </a:extLst>
          </p:cNvPr>
          <p:cNvSpPr txBox="1"/>
          <p:nvPr userDrawn="1"/>
        </p:nvSpPr>
        <p:spPr>
          <a:xfrm>
            <a:off x="516329" y="4858475"/>
            <a:ext cx="393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</a:rPr>
              <a:t>Contatti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617515AB-8CBA-4526-8637-4BA0E0664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0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381C0C-2A19-459C-8410-595358615067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985" y="3961597"/>
            <a:ext cx="2924053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231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C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8426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0FFB91D-6994-4ED5-AA70-FD6EF446F2B3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808" y="3961597"/>
            <a:ext cx="3636230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5572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9206C3E-8262-4BAC-A209-F4327335E1F0}"/>
              </a:ext>
            </a:extLst>
          </p:cNvPr>
          <p:cNvSpPr/>
          <p:nvPr userDrawn="1"/>
        </p:nvSpPr>
        <p:spPr>
          <a:xfrm rot="11483929">
            <a:off x="1293786" y="-5274490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>
            <a:extLst>
              <a:ext uri="{FF2B5EF4-FFF2-40B4-BE49-F238E27FC236}">
                <a16:creationId xmlns:a16="http://schemas.microsoft.com/office/drawing/2014/main" id="{E4786A85-B23B-420C-9463-CF262A126A21}"/>
              </a:ext>
            </a:extLst>
          </p:cNvPr>
          <p:cNvSpPr/>
          <p:nvPr userDrawn="1"/>
        </p:nvSpPr>
        <p:spPr>
          <a:xfrm rot="11483929">
            <a:off x="652366" y="5545716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9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0694-3353-4984-B7F6-E67FF5B3BB76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8640000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876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BB6B4-7433-4872-BBBE-C0B8349C154F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A91EDD17-1F39-46F2-A6AE-0DA93D9DE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0000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80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0"/>
            <a:r>
              <a:rPr lang="it-IT" dirty="0"/>
              <a:t>Secondo livello</a:t>
            </a:r>
          </a:p>
          <a:p>
            <a:pPr lvl="0"/>
            <a:r>
              <a:rPr lang="it-IT" dirty="0"/>
              <a:t>Terzo livello</a:t>
            </a:r>
          </a:p>
          <a:p>
            <a:pPr lvl="0"/>
            <a:r>
              <a:rPr lang="it-IT" dirty="0"/>
              <a:t>Quarto livello</a:t>
            </a:r>
          </a:p>
          <a:p>
            <a:pPr lvl="0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DE2DC-DBA6-437E-BB4E-13D6007AE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4" y="39688"/>
            <a:ext cx="238329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0AC9662-2946-48D4-8E63-84E19022D8E6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393C94-ABEE-455B-B13B-0EB6402D3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6275" y="39688"/>
            <a:ext cx="411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960919-4893-43E8-BAF3-C8C59F41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680" r:id="rId3"/>
    <p:sldLayoutId id="2147483717" r:id="rId4"/>
    <p:sldLayoutId id="2147483681" r:id="rId5"/>
    <p:sldLayoutId id="2147483682" r:id="rId6"/>
    <p:sldLayoutId id="2147483719" r:id="rId7"/>
    <p:sldLayoutId id="2147483671" r:id="rId8"/>
    <p:sldLayoutId id="2147483726" r:id="rId9"/>
    <p:sldLayoutId id="2147483727" r:id="rId10"/>
    <p:sldLayoutId id="2147483662" r:id="rId11"/>
    <p:sldLayoutId id="2147483670" r:id="rId12"/>
    <p:sldLayoutId id="2147483720" r:id="rId13"/>
    <p:sldLayoutId id="2147483672" r:id="rId14"/>
    <p:sldLayoutId id="2147483677" r:id="rId15"/>
    <p:sldLayoutId id="2147483732" r:id="rId16"/>
    <p:sldLayoutId id="2147483721" r:id="rId17"/>
    <p:sldLayoutId id="2147483723" r:id="rId18"/>
    <p:sldLayoutId id="2147483724" r:id="rId19"/>
    <p:sldLayoutId id="2147483673" r:id="rId20"/>
    <p:sldLayoutId id="2147483674" r:id="rId21"/>
    <p:sldLayoutId id="2147483725" r:id="rId22"/>
    <p:sldLayoutId id="2147483675" r:id="rId23"/>
    <p:sldLayoutId id="2147483676" r:id="rId2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066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2" r:id="rId2"/>
    <p:sldLayoutId id="2147483705" r:id="rId3"/>
    <p:sldLayoutId id="2147483706" r:id="rId4"/>
    <p:sldLayoutId id="2147483709" r:id="rId5"/>
    <p:sldLayoutId id="2147483714" r:id="rId6"/>
    <p:sldLayoutId id="2147483729" r:id="rId7"/>
    <p:sldLayoutId id="2147483715" r:id="rId8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olimi.it/" TargetMode="Externa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2003.04784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CenekAlbl/drone-tracking-datasets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26BBB7E-2B72-48A5-B8AC-092CE1F3CB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0710" y="5929933"/>
            <a:ext cx="4078060" cy="318490"/>
          </a:xfrm>
        </p:spPr>
        <p:txBody>
          <a:bodyPr/>
          <a:lstStyle/>
          <a:p>
            <a:r>
              <a:rPr lang="it-IT" dirty="0"/>
              <a:t>??.??.???? | Elia Pontiggia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139C8332-124C-4AAA-8F96-961CED6E6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87" y="1739735"/>
            <a:ext cx="10986218" cy="2701483"/>
          </a:xfrm>
        </p:spPr>
        <p:txBody>
          <a:bodyPr/>
          <a:lstStyle/>
          <a:p>
            <a:r>
              <a:rPr lang="it-IT" sz="5400" dirty="0"/>
              <a:t>Image Analysis and</a:t>
            </a:r>
            <a:br>
              <a:rPr lang="it-IT" sz="5400" dirty="0"/>
            </a:br>
            <a:r>
              <a:rPr lang="it-IT" sz="5400" dirty="0"/>
              <a:t>Computer Vision</a:t>
            </a:r>
            <a:br>
              <a:rPr lang="it-IT" sz="5400" dirty="0"/>
            </a:br>
            <a:r>
              <a:rPr lang="it-IT" sz="5400" dirty="0" err="1"/>
              <a:t>Final</a:t>
            </a:r>
            <a:r>
              <a:rPr lang="it-IT" sz="5400" dirty="0"/>
              <a:t> Project</a:t>
            </a:r>
          </a:p>
        </p:txBody>
      </p:sp>
      <p:sp>
        <p:nvSpPr>
          <p:cNvPr id="4" name="Titolo 2">
            <a:extLst>
              <a:ext uri="{FF2B5EF4-FFF2-40B4-BE49-F238E27FC236}">
                <a16:creationId xmlns:a16="http://schemas.microsoft.com/office/drawing/2014/main" id="{8DA2CF37-0EB1-C767-8A3F-E3A66526F5B0}"/>
              </a:ext>
            </a:extLst>
          </p:cNvPr>
          <p:cNvSpPr txBox="1">
            <a:spLocks/>
          </p:cNvSpPr>
          <p:nvPr/>
        </p:nvSpPr>
        <p:spPr>
          <a:xfrm>
            <a:off x="603287" y="4597082"/>
            <a:ext cx="10986218" cy="663687"/>
          </a:xfrm>
          <a:prstGeom prst="rect">
            <a:avLst/>
          </a:prstGeom>
        </p:spPr>
        <p:txBody>
          <a:bodyPr vert="horz" lIns="0" tIns="36000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6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/>
              <a:t>Topic F02: Reconstructing drone trajectories and cameras </a:t>
            </a:r>
            <a:r>
              <a:rPr lang="en-US" sz="1800" b="0" dirty="0" err="1"/>
              <a:t>frommultiple</a:t>
            </a:r>
            <a:r>
              <a:rPr lang="en-US" sz="1800" b="0" dirty="0"/>
              <a:t> images</a:t>
            </a:r>
          </a:p>
        </p:txBody>
      </p:sp>
    </p:spTree>
    <p:extLst>
      <p:ext uri="{BB962C8B-B14F-4D97-AF65-F5344CB8AC3E}">
        <p14:creationId xmlns:p14="http://schemas.microsoft.com/office/powerpoint/2010/main" val="3921913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E5AEB7-EA45-062D-39C2-0A95239D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Camera </a:t>
            </a:r>
            <a:r>
              <a:rPr lang="it-IT" dirty="0" err="1"/>
              <a:t>intrinsic</a:t>
            </a:r>
            <a:r>
              <a:rPr lang="it-IT" dirty="0"/>
              <a:t> </a:t>
            </a:r>
            <a:r>
              <a:rPr lang="it-IT" dirty="0" err="1"/>
              <a:t>calibration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E1C9B6F-0AD3-7E8C-71C4-5D9606AE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75020-4090-4360-BC53-B308A50BBB93}" type="datetime1">
              <a:rPr lang="it-IT" smtClean="0"/>
              <a:t>17/06/2025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FD12D28-C921-F034-57C6-785FF6794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4E80C8E-F80F-1707-7FBD-17326222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10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F833CE6-D61E-BD0F-20B1-FDF418ABFD31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it-IT" dirty="0"/>
                  <a:t>The first task </a:t>
                </a:r>
                <a:r>
                  <a:rPr lang="it-IT" dirty="0" err="1"/>
                  <a:t>is</a:t>
                </a:r>
                <a:r>
                  <a:rPr lang="it-IT" dirty="0"/>
                  <a:t> to </a:t>
                </a:r>
                <a:r>
                  <a:rPr lang="it-IT" dirty="0" err="1"/>
                  <a:t>find</a:t>
                </a:r>
                <a:r>
                  <a:rPr lang="it-IT" dirty="0"/>
                  <a:t> the </a:t>
                </a:r>
                <a:r>
                  <a:rPr lang="it-IT" dirty="0" err="1"/>
                  <a:t>intrinsic</a:t>
                </a:r>
                <a:r>
                  <a:rPr lang="it-IT" dirty="0"/>
                  <a:t> camera </a:t>
                </a:r>
                <a:r>
                  <a:rPr lang="it-IT" dirty="0" err="1"/>
                  <a:t>matrix</a:t>
                </a:r>
                <a:r>
                  <a:rPr lang="it-IT" dirty="0"/>
                  <a:t> and </a:t>
                </a:r>
                <a:r>
                  <a:rPr lang="it-IT" dirty="0" err="1"/>
                  <a:t>distortion</a:t>
                </a:r>
                <a:r>
                  <a:rPr lang="it-IT" dirty="0"/>
                  <a:t> </a:t>
                </a:r>
                <a:r>
                  <a:rPr lang="it-IT" dirty="0" err="1"/>
                  <a:t>coefficients</a:t>
                </a:r>
                <a:r>
                  <a:rPr lang="it-IT" dirty="0"/>
                  <a:t> (following </a:t>
                </a:r>
                <a:r>
                  <a:rPr lang="it-IT" dirty="0" err="1"/>
                  <a:t>OpenCV’s</a:t>
                </a:r>
                <a:r>
                  <a:rPr lang="it-IT" dirty="0"/>
                  <a:t> convention) for </a:t>
                </a:r>
                <a:r>
                  <a:rPr lang="it-IT" dirty="0" err="1"/>
                  <a:t>each</a:t>
                </a:r>
                <a:r>
                  <a:rPr lang="it-IT" dirty="0"/>
                  <a:t> camera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dst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  <a:p>
                <a:r>
                  <a:rPr lang="it-IT" dirty="0" err="1"/>
                  <a:t>OpenCV</a:t>
                </a:r>
                <a:r>
                  <a:rPr lang="it-IT" dirty="0"/>
                  <a:t> </a:t>
                </a:r>
                <a:r>
                  <a:rPr lang="it-IT" dirty="0" err="1"/>
                  <a:t>offers</a:t>
                </a:r>
                <a:r>
                  <a:rPr lang="it-IT" dirty="0"/>
                  <a:t> a set of </a:t>
                </a:r>
                <a:r>
                  <a:rPr lang="it-IT" dirty="0" err="1"/>
                  <a:t>functions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implement</a:t>
                </a:r>
                <a:r>
                  <a:rPr lang="it-IT" dirty="0"/>
                  <a:t> Zhang </a:t>
                </a:r>
                <a:r>
                  <a:rPr lang="it-IT" dirty="0" err="1"/>
                  <a:t>calibration</a:t>
                </a:r>
                <a:r>
                  <a:rPr lang="it-IT" dirty="0"/>
                  <a:t> procedure, so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sufficient</a:t>
                </a:r>
                <a:r>
                  <a:rPr lang="it-IT" dirty="0"/>
                  <a:t> to load in </a:t>
                </a:r>
                <a:r>
                  <a:rPr lang="it-IT" dirty="0" err="1"/>
                  <a:t>memory</a:t>
                </a:r>
                <a:r>
                  <a:rPr lang="it-IT" dirty="0"/>
                  <a:t> and pass </a:t>
                </a:r>
                <a:r>
                  <a:rPr lang="it-IT" dirty="0" err="1"/>
                  <a:t>as</a:t>
                </a:r>
                <a:r>
                  <a:rPr lang="it-IT" dirty="0"/>
                  <a:t> an input some pictures of </a:t>
                </a:r>
                <a:r>
                  <a:rPr lang="it-IT" dirty="0" err="1"/>
                  <a:t>checkerboards</a:t>
                </a:r>
                <a:r>
                  <a:rPr lang="it-IT" dirty="0"/>
                  <a:t>  for </a:t>
                </a:r>
                <a:r>
                  <a:rPr lang="it-IT" dirty="0" err="1"/>
                  <a:t>each</a:t>
                </a:r>
                <a:r>
                  <a:rPr lang="it-IT" dirty="0"/>
                  <a:t> camera</a:t>
                </a:r>
              </a:p>
            </p:txBody>
          </p:sp>
        </mc:Choice>
        <mc:Fallback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F833CE6-D61E-BD0F-20B1-FDF418ABF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2092" t="-6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5C0CC89-1AEC-E058-A545-C6AD4038BD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One of the images with </a:t>
            </a:r>
            <a:r>
              <a:rPr lang="it-IT" dirty="0" err="1"/>
              <a:t>detection</a:t>
            </a:r>
            <a:r>
              <a:rPr lang="it-IT" dirty="0"/>
              <a:t> overlay for camera sony5100</a:t>
            </a:r>
          </a:p>
        </p:txBody>
      </p:sp>
      <p:pic>
        <p:nvPicPr>
          <p:cNvPr id="24" name="Segnaposto contenuto 23" descr="Immagine che contiene schermata, testo, modello, design&#10;&#10;Il contenuto generato dall'IA potrebbe non essere corretto.">
            <a:extLst>
              <a:ext uri="{FF2B5EF4-FFF2-40B4-BE49-F238E27FC236}">
                <a16:creationId xmlns:a16="http://schemas.microsoft.com/office/drawing/2014/main" id="{8B43264D-BA6A-D7A0-3689-533D891F5FE0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764" y="352426"/>
            <a:ext cx="2586586" cy="3232150"/>
          </a:xfrm>
        </p:spPr>
      </p:pic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8C6A2714-5E63-4388-E431-461CF6CC3E0F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079" y="3867150"/>
            <a:ext cx="4159955" cy="2339975"/>
          </a:xfrm>
        </p:spPr>
      </p:pic>
    </p:spTree>
    <p:extLst>
      <p:ext uri="{BB962C8B-B14F-4D97-AF65-F5344CB8AC3E}">
        <p14:creationId xmlns:p14="http://schemas.microsoft.com/office/powerpoint/2010/main" val="37381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338B-8596-82E2-4F1B-EE41E9B40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19BAF2-741C-10DD-A3C8-67E0B618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Drone </a:t>
            </a:r>
            <a:r>
              <a:rPr lang="it-IT" dirty="0" err="1"/>
              <a:t>detection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FD09AE3-F1BC-2C14-6689-53F558DD61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964" y="39688"/>
            <a:ext cx="2383298" cy="365125"/>
          </a:xfrm>
        </p:spPr>
        <p:txBody>
          <a:bodyPr/>
          <a:lstStyle/>
          <a:p>
            <a:fld id="{C5AE117F-4396-497C-AEC3-83D735450EDE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2EDE355-D6BC-A709-295F-CAC223D55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2E54694-725C-F42B-A58C-3045D1853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D9A71BF-66D3-9021-40C1-C98E7B98A9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02.2</a:t>
            </a:r>
          </a:p>
        </p:txBody>
      </p:sp>
    </p:spTree>
    <p:extLst>
      <p:ext uri="{BB962C8B-B14F-4D97-AF65-F5344CB8AC3E}">
        <p14:creationId xmlns:p14="http://schemas.microsoft.com/office/powerpoint/2010/main" val="245893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D1416D-F053-F52B-A674-8C55B693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 </a:t>
            </a:r>
            <a:r>
              <a:rPr lang="it-IT" dirty="0" err="1"/>
              <a:t>substraction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6DA0C4C-D56C-DE3A-50FB-AB5509C0A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9D078-B4CD-4332-8367-5623DA772816}" type="datetime1">
              <a:rPr lang="it-IT" smtClean="0"/>
              <a:t>17/06/2025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5F5B6F-C1D5-9D4C-D7FC-1D90803C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2ADDE62-5AE2-F4C0-03F7-EBD5C603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12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C5019B4-19DC-BCCC-BB72-09E238BB0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024" y="1502229"/>
            <a:ext cx="11350357" cy="1320103"/>
          </a:xfrm>
        </p:spPr>
        <p:txBody>
          <a:bodyPr/>
          <a:lstStyle/>
          <a:p>
            <a:r>
              <a:rPr lang="it-IT" dirty="0"/>
              <a:t>The first </a:t>
            </a:r>
            <a:r>
              <a:rPr lang="it-IT" dirty="0" err="1"/>
              <a:t>classical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to track the drone 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onto</a:t>
            </a:r>
            <a:r>
              <a:rPr lang="it-IT" dirty="0"/>
              <a:t> the image </a:t>
            </a:r>
            <a:r>
              <a:rPr lang="it-IT" dirty="0" err="1"/>
              <a:t>planes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by </a:t>
            </a:r>
            <a:r>
              <a:rPr lang="it-IT" dirty="0" err="1"/>
              <a:t>applying</a:t>
            </a:r>
            <a:r>
              <a:rPr lang="it-IT" dirty="0"/>
              <a:t> MOG2 Background </a:t>
            </a:r>
            <a:r>
              <a:rPr lang="it-IT" dirty="0" err="1"/>
              <a:t>substraction</a:t>
            </a:r>
            <a:r>
              <a:rPr lang="it-IT" dirty="0"/>
              <a:t> and filtering by </a:t>
            </a:r>
            <a:r>
              <a:rPr lang="it-IT" dirty="0" err="1"/>
              <a:t>finding</a:t>
            </a:r>
            <a:r>
              <a:rPr lang="it-IT" dirty="0"/>
              <a:t> the </a:t>
            </a:r>
            <a:r>
              <a:rPr lang="it-IT" dirty="0" err="1"/>
              <a:t>biggest</a:t>
            </a:r>
            <a:r>
              <a:rPr lang="it-IT" dirty="0"/>
              <a:t> area or by a minimal target tracking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)</a:t>
            </a:r>
          </a:p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en-US" dirty="0"/>
              <a:t>became unreliable in the presence of </a:t>
            </a:r>
            <a:r>
              <a:rPr lang="en-US" dirty="0" err="1"/>
              <a:t>occlusions,intermittent</a:t>
            </a:r>
            <a:r>
              <a:rPr lang="en-US" dirty="0"/>
              <a:t> visibility, or when the drone was stationary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59BC0E4-6C00-E25F-AD44-51BA0A671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DF57834E-E30F-80CC-793B-A7E0E786D6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4" name="Segnaposto contenuto 13" descr="Immagine che contiene testo, diagramma&#10;&#10;Il contenuto generato dall'IA potrebbe non essere corretto.">
            <a:extLst>
              <a:ext uri="{FF2B5EF4-FFF2-40B4-BE49-F238E27FC236}">
                <a16:creationId xmlns:a16="http://schemas.microsoft.com/office/drawing/2014/main" id="{29F6C662-7994-2E5C-84CF-5C9FA2B30098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13" y="3293728"/>
            <a:ext cx="5424487" cy="2854993"/>
          </a:xfrm>
        </p:spPr>
      </p:pic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4CF0211F-5BD8-3973-7105-CA51448A8C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Dataset 1, </a:t>
            </a:r>
            <a:r>
              <a:rPr lang="it-IT" dirty="0" err="1"/>
              <a:t>cam</a:t>
            </a:r>
            <a:r>
              <a:rPr lang="it-IT" dirty="0"/>
              <a:t> 2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626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E47CA-3884-CCF6-A5CB-7D2F4F9B4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BE82F4-5CF9-5AC1-E023-524904A5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 </a:t>
            </a:r>
            <a:r>
              <a:rPr lang="it-IT" dirty="0" err="1"/>
              <a:t>substraction</a:t>
            </a:r>
            <a:r>
              <a:rPr lang="it-IT" dirty="0"/>
              <a:t> + optical flow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536B2F2-856F-0333-56A6-A19360C38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9D078-B4CD-4332-8367-5623DA772816}" type="datetime1">
              <a:rPr lang="it-IT" smtClean="0"/>
              <a:t>17/06/2025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4D6636D-9435-14AF-9BD9-41AAB5E4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2D49AD3-9DFC-398F-556F-9692C9D8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13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A930A8F-9F70-F1F8-9BDF-25FC26BF91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024" y="1502229"/>
            <a:ext cx="11350357" cy="1320103"/>
          </a:xfrm>
        </p:spPr>
        <p:txBody>
          <a:bodyPr/>
          <a:lstStyle/>
          <a:p>
            <a:r>
              <a:rPr lang="en-US" dirty="0"/>
              <a:t>After an initial detection </a:t>
            </a:r>
            <a:r>
              <a:rPr lang="en-US" dirty="0" err="1"/>
              <a:t>viabackground</a:t>
            </a:r>
            <a:r>
              <a:rPr lang="en-US" dirty="0"/>
              <a:t> subtraction, we initialized tracking by identifying good features within the drone’s </a:t>
            </a:r>
            <a:r>
              <a:rPr lang="en-US" dirty="0" err="1"/>
              <a:t>boundingbox</a:t>
            </a:r>
            <a:r>
              <a:rPr lang="en-US" dirty="0"/>
              <a:t>. Between consecutive frames, these features were tracked to estimate the drone’s displacement, allowing us to update its position even in the absence of fresh detections</a:t>
            </a:r>
          </a:p>
          <a:p>
            <a:r>
              <a:rPr lang="en-US" dirty="0"/>
              <a:t>It didn’t bring a significant improvement in the quality of the detections, as can be seen in the graphs below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D46BD18-49F3-7840-26C7-29699811C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CF9924FD-FF1C-EEDA-51C8-66FAB2929C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23EF8FBE-45AD-8DA0-88AD-47B44FC9EDB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Dataset 1, </a:t>
            </a:r>
            <a:r>
              <a:rPr lang="it-IT" dirty="0" err="1"/>
              <a:t>cam</a:t>
            </a:r>
            <a:r>
              <a:rPr lang="it-IT" dirty="0"/>
              <a:t> 2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</p:txBody>
      </p:sp>
      <p:pic>
        <p:nvPicPr>
          <p:cNvPr id="13" name="Segnaposto contenuto 12" descr="Immagine che contiene testo, diagramma&#10;&#10;Il contenuto generato dall'IA potrebbe non essere corretto.">
            <a:extLst>
              <a:ext uri="{FF2B5EF4-FFF2-40B4-BE49-F238E27FC236}">
                <a16:creationId xmlns:a16="http://schemas.microsoft.com/office/drawing/2014/main" id="{D547D9D1-9B57-D721-175D-9338843BEEED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13" y="3293728"/>
            <a:ext cx="5424487" cy="2854993"/>
          </a:xfrm>
        </p:spPr>
      </p:pic>
    </p:spTree>
    <p:extLst>
      <p:ext uri="{BB962C8B-B14F-4D97-AF65-F5344CB8AC3E}">
        <p14:creationId xmlns:p14="http://schemas.microsoft.com/office/powerpoint/2010/main" val="2508954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B063F-A343-824F-0702-4481DC3CE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A88BDA-ABAB-67C9-2754-914F54B8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YOLOv8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36C446F-FA80-F12A-EA8C-6BF228F27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9D078-B4CD-4332-8367-5623DA772816}" type="datetime1">
              <a:rPr lang="it-IT" smtClean="0"/>
              <a:t>17/06/2025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B00EED2-009E-D350-9130-D1F69B22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E53FC0-F94E-DD00-BC79-88F50F9C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14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ED5DF46-E186-40CE-7F3F-5E4BECE73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024" y="1502229"/>
            <a:ext cx="11350357" cy="1320103"/>
          </a:xfrm>
        </p:spPr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aslo</a:t>
            </a:r>
            <a:r>
              <a:rPr lang="en-US" dirty="0"/>
              <a:t> used deep learning-based object detection algorithm. We decided to use YOLOv8, which is a state-of-the-art object detection algorithm, with the pre-trained weights of a small and fast version of YOLOv8, without fine tuning.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brought</a:t>
            </a:r>
            <a:r>
              <a:rPr lang="it-IT" dirty="0"/>
              <a:t> a </a:t>
            </a:r>
            <a:r>
              <a:rPr lang="it-IT" dirty="0" err="1"/>
              <a:t>significant</a:t>
            </a:r>
            <a:r>
              <a:rPr lang="it-IT" dirty="0"/>
              <a:t> upgrade w.r.t. the </a:t>
            </a:r>
            <a:r>
              <a:rPr lang="it-IT" dirty="0" err="1"/>
              <a:t>classical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on the false </a:t>
            </a:r>
            <a:r>
              <a:rPr lang="it-IT" dirty="0" err="1"/>
              <a:t>positives</a:t>
            </a:r>
            <a:r>
              <a:rPr lang="it-IT" dirty="0"/>
              <a:t> side (</a:t>
            </a:r>
            <a:r>
              <a:rPr lang="it-IT" dirty="0" err="1"/>
              <a:t>brought</a:t>
            </a:r>
            <a:r>
              <a:rPr lang="it-IT" dirty="0"/>
              <a:t> to </a:t>
            </a:r>
            <a:r>
              <a:rPr lang="it-IT" dirty="0" err="1"/>
              <a:t>nearly</a:t>
            </a:r>
            <a:r>
              <a:rPr lang="it-IT" dirty="0"/>
              <a:t> zero),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failed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the drone in </a:t>
            </a:r>
            <a:r>
              <a:rPr lang="it-IT" dirty="0" err="1"/>
              <a:t>certain</a:t>
            </a:r>
            <a:r>
              <a:rPr lang="it-IT" dirty="0"/>
              <a:t> frames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29083E77-2D80-3C7C-B84F-E885CB055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CFB267EE-98AB-7CC4-E558-3789BBD226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BD5DCBA5-D4C2-9997-6416-F5C713227D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Dataset 1, </a:t>
            </a:r>
            <a:r>
              <a:rPr lang="it-IT" dirty="0" err="1"/>
              <a:t>cam</a:t>
            </a:r>
            <a:r>
              <a:rPr lang="it-IT" dirty="0"/>
              <a:t> 2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</p:txBody>
      </p:sp>
      <p:pic>
        <p:nvPicPr>
          <p:cNvPr id="14" name="Segnaposto contenuto 13" descr="Immagine che contiene testo, diagramm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BA545DDF-CDC4-9CE9-63B6-5759E44D12CD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13" y="3302439"/>
            <a:ext cx="5424487" cy="2837571"/>
          </a:xfrm>
        </p:spPr>
      </p:pic>
    </p:spTree>
    <p:extLst>
      <p:ext uri="{BB962C8B-B14F-4D97-AF65-F5344CB8AC3E}">
        <p14:creationId xmlns:p14="http://schemas.microsoft.com/office/powerpoint/2010/main" val="1255098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66FBB-2D16-6D78-9803-8112FD33B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AA6DE5-2523-3D87-6F4F-ACCE7A1D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Offline </a:t>
            </a:r>
            <a:r>
              <a:rPr lang="it-IT" dirty="0" err="1"/>
              <a:t>trajectory</a:t>
            </a:r>
            <a:r>
              <a:rPr lang="it-IT" dirty="0"/>
              <a:t> </a:t>
            </a:r>
            <a:r>
              <a:rPr lang="it-IT" dirty="0" err="1"/>
              <a:t>reconstruction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FB2B00B-9B69-D6CB-8DE2-D85F88FC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964" y="39688"/>
            <a:ext cx="2383298" cy="365125"/>
          </a:xfrm>
        </p:spPr>
        <p:txBody>
          <a:bodyPr/>
          <a:lstStyle/>
          <a:p>
            <a:fld id="{C5AE117F-4396-497C-AEC3-83D735450EDE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6BDE63-97B4-EE58-7B8C-72AA7860B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5715A3-CA2C-D156-5F49-84E72C64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D61BB18-84E0-952F-AB33-2B5AAEAA50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02.3</a:t>
            </a:r>
          </a:p>
        </p:txBody>
      </p:sp>
    </p:spTree>
    <p:extLst>
      <p:ext uri="{BB962C8B-B14F-4D97-AF65-F5344CB8AC3E}">
        <p14:creationId xmlns:p14="http://schemas.microsoft.com/office/powerpoint/2010/main" val="3924738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D1BF5-87C2-48DD-AB8C-CA3CACCA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loading and </a:t>
            </a:r>
            <a:r>
              <a:rPr lang="it-IT" dirty="0" err="1"/>
              <a:t>undistortion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A345C3-1AA5-4207-ADA3-AF6AA6FE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D8A3A-9FEC-4F89-8CB1-CAC942819797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F1C5EA-D8D5-4399-9733-C7AE03BB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9F921F1-17B0-49B1-BE1B-E633617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16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2822CAF-BA6F-4E9D-86A5-64822FC205E8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it-IT" dirty="0"/>
                  <a:t>After the </a:t>
                </a:r>
                <a:r>
                  <a:rPr lang="it-IT" dirty="0" err="1"/>
                  <a:t>detection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</a:t>
                </a:r>
                <a:r>
                  <a:rPr lang="it-IT" dirty="0" err="1"/>
                  <a:t>been</a:t>
                </a:r>
                <a:r>
                  <a:rPr lang="it-IT" dirty="0"/>
                  <a:t> </a:t>
                </a:r>
                <a:r>
                  <a:rPr lang="it-IT" dirty="0" err="1"/>
                  <a:t>loaded</a:t>
                </a:r>
                <a:r>
                  <a:rPr lang="it-IT" dirty="0"/>
                  <a:t> (in </a:t>
                </a:r>
                <a:r>
                  <a:rPr lang="it-IT" dirty="0" err="1"/>
                  <a:t>our</a:t>
                </a:r>
                <a:r>
                  <a:rPr lang="it-IT" dirty="0"/>
                  <a:t> case, </a:t>
                </a:r>
                <a:r>
                  <a:rPr lang="it-IT" dirty="0" err="1"/>
                  <a:t>directly</a:t>
                </a:r>
                <a:r>
                  <a:rPr lang="it-IT" dirty="0"/>
                  <a:t> from the ground truth), the first step </a:t>
                </a:r>
                <a:r>
                  <a:rPr lang="it-IT" dirty="0" err="1"/>
                  <a:t>is</a:t>
                </a:r>
                <a:r>
                  <a:rPr lang="it-IT" dirty="0"/>
                  <a:t> to </a:t>
                </a:r>
                <a:r>
                  <a:rPr lang="it-IT" dirty="0" err="1"/>
                  <a:t>remove</a:t>
                </a:r>
                <a:r>
                  <a:rPr lang="it-IT" dirty="0"/>
                  <a:t> the </a:t>
                </a:r>
                <a:r>
                  <a:rPr lang="it-IT" dirty="0" err="1"/>
                  <a:t>tangential</a:t>
                </a:r>
                <a:r>
                  <a:rPr lang="it-IT" dirty="0"/>
                  <a:t> and </a:t>
                </a:r>
                <a:r>
                  <a:rPr lang="it-IT" dirty="0" err="1"/>
                  <a:t>radial</a:t>
                </a:r>
                <a:r>
                  <a:rPr lang="it-IT" dirty="0"/>
                  <a:t> </a:t>
                </a:r>
                <a:r>
                  <a:rPr lang="it-IT" dirty="0" err="1"/>
                  <a:t>distortion</a:t>
                </a:r>
                <a:r>
                  <a:rPr lang="it-IT" dirty="0"/>
                  <a:t>,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present</a:t>
                </a:r>
                <a:r>
                  <a:rPr lang="it-IT" dirty="0"/>
                  <a:t> in </a:t>
                </a:r>
                <a:r>
                  <a:rPr lang="it-IT" dirty="0" err="1"/>
                  <a:t>every</a:t>
                </a:r>
                <a:r>
                  <a:rPr lang="it-IT" dirty="0"/>
                  <a:t> camera, and more </a:t>
                </a:r>
                <a:r>
                  <a:rPr lang="it-IT" dirty="0" err="1"/>
                  <a:t>accentuated</a:t>
                </a:r>
                <a:r>
                  <a:rPr lang="it-IT" dirty="0"/>
                  <a:t> in the </a:t>
                </a:r>
                <a:r>
                  <a:rPr lang="it-IT" dirty="0" err="1"/>
                  <a:t>GoPros</a:t>
                </a:r>
                <a:r>
                  <a:rPr lang="it-IT" dirty="0"/>
                  <a:t>.</a:t>
                </a:r>
              </a:p>
              <a:p>
                <a:endParaRPr lang="it-IT" dirty="0"/>
              </a:p>
              <a:p>
                <a:r>
                  <a:rPr lang="it-IT" dirty="0"/>
                  <a:t>To </a:t>
                </a:r>
                <a:r>
                  <a:rPr lang="it-IT" dirty="0" err="1"/>
                  <a:t>achieve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goal,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passed</a:t>
                </a:r>
                <a:r>
                  <a:rPr lang="it-IT" dirty="0"/>
                  <a:t> the </a:t>
                </a:r>
                <a:r>
                  <a:rPr lang="it-IT" dirty="0" err="1"/>
                  <a:t>previously</a:t>
                </a:r>
                <a:r>
                  <a:rPr lang="it-IT" dirty="0"/>
                  <a:t> </a:t>
                </a:r>
                <a:r>
                  <a:rPr lang="it-IT" dirty="0" err="1"/>
                  <a:t>computed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dst</m:t>
                    </m:r>
                  </m:oMath>
                </a14:m>
                <a:r>
                  <a:rPr lang="it-IT" dirty="0"/>
                  <a:t> to </a:t>
                </a:r>
                <a:r>
                  <a:rPr lang="it-IT" dirty="0" err="1"/>
                  <a:t>OpenCV’s</a:t>
                </a:r>
                <a:r>
                  <a:rPr lang="it-IT" dirty="0"/>
                  <a:t> </a:t>
                </a:r>
                <a:r>
                  <a:rPr lang="it-IT" dirty="0" err="1"/>
                  <a:t>undistortPoints</a:t>
                </a:r>
                <a:r>
                  <a:rPr lang="it-IT" dirty="0"/>
                  <a:t>, point by point</a:t>
                </a:r>
              </a:p>
            </p:txBody>
          </p:sp>
        </mc:Choice>
        <mc:Fallback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2822CAF-BA6F-4E9D-86A5-64822FC20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2092" t="-688" r="-24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BDB8E911-9867-BEED-C9FC-CE514FEF5D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5577731"/>
            <a:ext cx="4525963" cy="282575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DFF832DA-4E11-0AAF-0CC3-072BF6D506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2805596"/>
            <a:ext cx="4525963" cy="282575"/>
          </a:xfrm>
        </p:spPr>
        <p:txBody>
          <a:bodyPr/>
          <a:lstStyle/>
          <a:p>
            <a:endParaRPr lang="it-IT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47AEBBB7-D345-2273-0FBC-7C33BB59721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31075" y="3238413"/>
            <a:ext cx="4525963" cy="2339318"/>
          </a:xfrm>
        </p:spPr>
        <p:txBody>
          <a:bodyPr/>
          <a:lstStyle/>
          <a:p>
            <a:endParaRPr lang="it-IT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5182D1AC-A98F-0B44-50CA-5A13FBFE007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31075" y="466782"/>
            <a:ext cx="4525963" cy="2339318"/>
          </a:xfrm>
        </p:spPr>
        <p:txBody>
          <a:bodyPr/>
          <a:lstStyle/>
          <a:p>
            <a:endParaRPr lang="it-IT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B0D1483-67AD-4D65-8F71-F2F1ED1C9798}"/>
              </a:ext>
            </a:extLst>
          </p:cNvPr>
          <p:cNvCxnSpPr>
            <a:cxnSpLocks/>
          </p:cNvCxnSpPr>
          <p:nvPr/>
        </p:nvCxnSpPr>
        <p:spPr>
          <a:xfrm>
            <a:off x="0" y="604146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o 6">
            <a:extLst>
              <a:ext uri="{FF2B5EF4-FFF2-40B4-BE49-F238E27FC236}">
                <a16:creationId xmlns:a16="http://schemas.microsoft.com/office/drawing/2014/main" id="{B401BAFD-2844-4017-A72C-16863425D333}"/>
              </a:ext>
            </a:extLst>
          </p:cNvPr>
          <p:cNvGrpSpPr/>
          <p:nvPr/>
        </p:nvGrpSpPr>
        <p:grpSpPr>
          <a:xfrm>
            <a:off x="715536" y="5969462"/>
            <a:ext cx="1534970" cy="782320"/>
            <a:chOff x="801811" y="4116904"/>
            <a:chExt cx="1534970" cy="782320"/>
          </a:xfrm>
        </p:grpSpPr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DB610508-BDB6-442E-BD22-57006E4101D5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BF361313-B068-4639-937E-AA35C188DCAF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4359C694-53C1-488A-AFB2-E48227D4A7EF}"/>
              </a:ext>
            </a:extLst>
          </p:cNvPr>
          <p:cNvGrpSpPr/>
          <p:nvPr/>
        </p:nvGrpSpPr>
        <p:grpSpPr>
          <a:xfrm>
            <a:off x="2907472" y="5969462"/>
            <a:ext cx="1534970" cy="782320"/>
            <a:chOff x="801811" y="4116904"/>
            <a:chExt cx="1534970" cy="782320"/>
          </a:xfrm>
        </p:grpSpPr>
        <p:sp>
          <p:nvSpPr>
            <p:cNvPr id="50" name="Rettangolo con angoli arrotondati 49">
              <a:extLst>
                <a:ext uri="{FF2B5EF4-FFF2-40B4-BE49-F238E27FC236}">
                  <a16:creationId xmlns:a16="http://schemas.microsoft.com/office/drawing/2014/main" id="{2E2612FE-61E7-4B94-84F7-7B950617EAB4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3C10C9E4-FAD2-42A0-8DD2-41477E321C54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9E5F7DF8-A202-4AD9-8756-18925D8FD389}"/>
              </a:ext>
            </a:extLst>
          </p:cNvPr>
          <p:cNvGrpSpPr/>
          <p:nvPr/>
        </p:nvGrpSpPr>
        <p:grpSpPr>
          <a:xfrm>
            <a:off x="5099408" y="5969462"/>
            <a:ext cx="1534970" cy="782320"/>
            <a:chOff x="801811" y="4116904"/>
            <a:chExt cx="1534970" cy="782320"/>
          </a:xfrm>
        </p:grpSpPr>
        <p:sp>
          <p:nvSpPr>
            <p:cNvPr id="54" name="Rettangolo con angoli arrotondati 53">
              <a:extLst>
                <a:ext uri="{FF2B5EF4-FFF2-40B4-BE49-F238E27FC236}">
                  <a16:creationId xmlns:a16="http://schemas.microsoft.com/office/drawing/2014/main" id="{6F1F3C25-F028-44D2-9608-1A6026CDD03D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8501CF9F-40A1-4852-B550-096090780AA7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EA6BF76A-F9F1-44FD-845B-7E7F940D019B}"/>
              </a:ext>
            </a:extLst>
          </p:cNvPr>
          <p:cNvGrpSpPr/>
          <p:nvPr/>
        </p:nvGrpSpPr>
        <p:grpSpPr>
          <a:xfrm>
            <a:off x="7291344" y="5969462"/>
            <a:ext cx="1534970" cy="782320"/>
            <a:chOff x="801811" y="4116904"/>
            <a:chExt cx="1534970" cy="782320"/>
          </a:xfrm>
        </p:grpSpPr>
        <p:sp>
          <p:nvSpPr>
            <p:cNvPr id="58" name="Rettangolo con angoli arrotondati 57">
              <a:extLst>
                <a:ext uri="{FF2B5EF4-FFF2-40B4-BE49-F238E27FC236}">
                  <a16:creationId xmlns:a16="http://schemas.microsoft.com/office/drawing/2014/main" id="{AA77A451-CC84-428A-92DA-80699358BEA2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9" name="Ovale 58">
              <a:extLst>
                <a:ext uri="{FF2B5EF4-FFF2-40B4-BE49-F238E27FC236}">
                  <a16:creationId xmlns:a16="http://schemas.microsoft.com/office/drawing/2014/main" id="{1E653C27-64BD-42DC-902A-54DA20524EBF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E681ED6B-9F84-4815-BE86-499949DD4DC5}"/>
              </a:ext>
            </a:extLst>
          </p:cNvPr>
          <p:cNvGrpSpPr/>
          <p:nvPr/>
        </p:nvGrpSpPr>
        <p:grpSpPr>
          <a:xfrm>
            <a:off x="9483281" y="5969462"/>
            <a:ext cx="1534970" cy="782320"/>
            <a:chOff x="801811" y="4116904"/>
            <a:chExt cx="1534970" cy="782320"/>
          </a:xfrm>
        </p:grpSpPr>
        <p:sp>
          <p:nvSpPr>
            <p:cNvPr id="62" name="Rettangolo con angoli arrotondati 61">
              <a:extLst>
                <a:ext uri="{FF2B5EF4-FFF2-40B4-BE49-F238E27FC236}">
                  <a16:creationId xmlns:a16="http://schemas.microsoft.com/office/drawing/2014/main" id="{1AC44512-2476-471C-A4FA-FE43ADD8DC10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8FE485DC-463A-42C8-BF59-72C3C5C202AA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136935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A2EC7-5FBA-B5AC-2CB4-7BAE171A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C393BF-297E-74E5-C580-1AE3664C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Temporal</a:t>
            </a:r>
            <a:r>
              <a:rPr lang="it-IT" dirty="0"/>
              <a:t> shift </a:t>
            </a:r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F597B94-CAF3-E599-6CB0-8845FEF86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D8A3A-9FEC-4F89-8CB1-CAC942819797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FAFD6A8-0A27-85CF-97CF-74F4C803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0443AB-000C-C7BD-1E1D-362FEB92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17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92A12FCC-2FBC-898B-2914-D581F1A2E6A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it-IT" dirty="0"/>
                  <a:t>For </a:t>
                </a:r>
                <a:r>
                  <a:rPr lang="it-IT" dirty="0" err="1"/>
                  <a:t>each</a:t>
                </a:r>
                <a:r>
                  <a:rPr lang="it-IT" dirty="0"/>
                  <a:t> camera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every</a:t>
                </a:r>
                <a:r>
                  <a:rPr lang="it-IT" dirty="0"/>
                  <a:t> frame j </a:t>
                </a:r>
                <a:r>
                  <a:rPr lang="it-IT" dirty="0" err="1"/>
                  <a:t>refers</a:t>
                </a:r>
                <a:r>
                  <a:rPr lang="it-IT" dirty="0"/>
                  <a:t> to a (global) </a:t>
                </a:r>
                <a:r>
                  <a:rPr lang="it-IT" dirty="0" err="1"/>
                  <a:t>timestamp</a:t>
                </a:r>
                <a:endParaRPr lang="it-IT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an offset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scale factor which together map the frame index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to a global time(or, equivalently, to the frame index of a reference camera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Since there is no constraint on the time synchronization between cameras, the first step is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for </a:t>
                </a:r>
                <a:r>
                  <a:rPr lang="it-IT" dirty="0" err="1"/>
                  <a:t>each</a:t>
                </a:r>
                <a:r>
                  <a:rPr lang="it-IT" dirty="0"/>
                  <a:t> camera (</a:t>
                </a:r>
                <a:r>
                  <a:rPr lang="it-IT" dirty="0" err="1"/>
                  <a:t>eq</a:t>
                </a:r>
                <a:r>
                  <a:rPr lang="it-IT" dirty="0"/>
                  <a:t>. </a:t>
                </a:r>
                <a:r>
                  <a:rPr lang="it-IT" dirty="0" err="1"/>
                  <a:t>between</a:t>
                </a:r>
                <a:r>
                  <a:rPr lang="it-IT" dirty="0"/>
                  <a:t> a camera and </a:t>
                </a:r>
                <a:r>
                  <a:rPr lang="it-IT" dirty="0" err="1"/>
                  <a:t>each</a:t>
                </a:r>
                <a:r>
                  <a:rPr lang="it-IT" dirty="0"/>
                  <a:t> </a:t>
                </a:r>
                <a:r>
                  <a:rPr lang="it-IT" dirty="0" err="1"/>
                  <a:t>other</a:t>
                </a:r>
                <a:r>
                  <a:rPr lang="it-IT" dirty="0"/>
                  <a:t> camera)</a:t>
                </a:r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92A12FCC-2FBC-898B-2914-D581F1A2E6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482" t="-688" r="-15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2BCCE59-1167-496D-836E-4EDBD81CC642}"/>
              </a:ext>
            </a:extLst>
          </p:cNvPr>
          <p:cNvCxnSpPr>
            <a:cxnSpLocks/>
          </p:cNvCxnSpPr>
          <p:nvPr/>
        </p:nvCxnSpPr>
        <p:spPr>
          <a:xfrm>
            <a:off x="0" y="604146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o 6">
            <a:extLst>
              <a:ext uri="{FF2B5EF4-FFF2-40B4-BE49-F238E27FC236}">
                <a16:creationId xmlns:a16="http://schemas.microsoft.com/office/drawing/2014/main" id="{1BF0F988-313E-B50A-F3E8-0AD08B324DC5}"/>
              </a:ext>
            </a:extLst>
          </p:cNvPr>
          <p:cNvGrpSpPr/>
          <p:nvPr/>
        </p:nvGrpSpPr>
        <p:grpSpPr>
          <a:xfrm>
            <a:off x="715536" y="5969462"/>
            <a:ext cx="1534970" cy="782320"/>
            <a:chOff x="801811" y="4116904"/>
            <a:chExt cx="1534970" cy="782320"/>
          </a:xfrm>
        </p:grpSpPr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E6DE2C42-6463-9766-06A0-F6C5064F23CA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7E4A2E95-C4B2-98D3-73E8-2C3C7E906C4E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2BC65380-64B0-76BA-AFD2-0FD50C303FA3}"/>
              </a:ext>
            </a:extLst>
          </p:cNvPr>
          <p:cNvGrpSpPr/>
          <p:nvPr/>
        </p:nvGrpSpPr>
        <p:grpSpPr>
          <a:xfrm>
            <a:off x="2907472" y="5969462"/>
            <a:ext cx="1534970" cy="782320"/>
            <a:chOff x="801811" y="4116904"/>
            <a:chExt cx="1534970" cy="782320"/>
          </a:xfrm>
        </p:grpSpPr>
        <p:sp>
          <p:nvSpPr>
            <p:cNvPr id="50" name="Rettangolo con angoli arrotondati 49">
              <a:extLst>
                <a:ext uri="{FF2B5EF4-FFF2-40B4-BE49-F238E27FC236}">
                  <a16:creationId xmlns:a16="http://schemas.microsoft.com/office/drawing/2014/main" id="{8DBCFF71-448B-EC88-BDA7-CA9EB904CAE8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615B6E92-6094-E73D-6885-B54032AE0EE2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2C55D3CA-E992-FB42-BBBE-7AB4417C01A2}"/>
              </a:ext>
            </a:extLst>
          </p:cNvPr>
          <p:cNvGrpSpPr/>
          <p:nvPr/>
        </p:nvGrpSpPr>
        <p:grpSpPr>
          <a:xfrm>
            <a:off x="5099408" y="5969462"/>
            <a:ext cx="1534970" cy="782320"/>
            <a:chOff x="801811" y="4116904"/>
            <a:chExt cx="1534970" cy="782320"/>
          </a:xfrm>
        </p:grpSpPr>
        <p:sp>
          <p:nvSpPr>
            <p:cNvPr id="54" name="Rettangolo con angoli arrotondati 53">
              <a:extLst>
                <a:ext uri="{FF2B5EF4-FFF2-40B4-BE49-F238E27FC236}">
                  <a16:creationId xmlns:a16="http://schemas.microsoft.com/office/drawing/2014/main" id="{C9652002-2020-FDB3-9020-F162E6BB27DA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A3A81681-F065-03D1-E708-8961F889D015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4A88F557-5B73-032F-D50C-30FB377F6095}"/>
              </a:ext>
            </a:extLst>
          </p:cNvPr>
          <p:cNvGrpSpPr/>
          <p:nvPr/>
        </p:nvGrpSpPr>
        <p:grpSpPr>
          <a:xfrm>
            <a:off x="7291344" y="5969462"/>
            <a:ext cx="1534970" cy="782320"/>
            <a:chOff x="801811" y="4116904"/>
            <a:chExt cx="1534970" cy="782320"/>
          </a:xfrm>
        </p:grpSpPr>
        <p:sp>
          <p:nvSpPr>
            <p:cNvPr id="58" name="Rettangolo con angoli arrotondati 57">
              <a:extLst>
                <a:ext uri="{FF2B5EF4-FFF2-40B4-BE49-F238E27FC236}">
                  <a16:creationId xmlns:a16="http://schemas.microsoft.com/office/drawing/2014/main" id="{1D24DAD7-4B02-B767-FCEB-44C2C4FF4E31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9" name="Ovale 58">
              <a:extLst>
                <a:ext uri="{FF2B5EF4-FFF2-40B4-BE49-F238E27FC236}">
                  <a16:creationId xmlns:a16="http://schemas.microsoft.com/office/drawing/2014/main" id="{B2F5EAE3-779E-DBCB-3BCD-B23D84699FAF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E367CE6B-5C83-9C33-5432-E42F4FCCF2DA}"/>
              </a:ext>
            </a:extLst>
          </p:cNvPr>
          <p:cNvGrpSpPr/>
          <p:nvPr/>
        </p:nvGrpSpPr>
        <p:grpSpPr>
          <a:xfrm>
            <a:off x="9483281" y="5969462"/>
            <a:ext cx="1534970" cy="782320"/>
            <a:chOff x="801811" y="4116904"/>
            <a:chExt cx="1534970" cy="782320"/>
          </a:xfrm>
        </p:grpSpPr>
        <p:sp>
          <p:nvSpPr>
            <p:cNvPr id="62" name="Rettangolo con angoli arrotondati 61">
              <a:extLst>
                <a:ext uri="{FF2B5EF4-FFF2-40B4-BE49-F238E27FC236}">
                  <a16:creationId xmlns:a16="http://schemas.microsoft.com/office/drawing/2014/main" id="{EC7A8905-78E0-EB76-D183-106775333AA0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E978F8F9-59CD-5DD4-A78F-5602355F4829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806607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1824-052D-7500-B7B1-428564275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DC9692-8ECC-E91D-54C3-E9D31AE0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Temporal</a:t>
            </a:r>
            <a:r>
              <a:rPr lang="it-IT" dirty="0"/>
              <a:t> shift </a:t>
            </a:r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EA0363B-6B9C-FFB1-3616-B3A4AABBC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D8A3A-9FEC-4F89-8CB1-CAC942819797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4AEEE9A-144B-0D05-77E4-6782F9743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BDAF401-FD0D-AE74-5CF1-66B99B1C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18</a:t>
            </a:fld>
            <a:endParaRPr lang="it-IT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81C52CF-547D-420E-A877-05D21EF60B06}"/>
              </a:ext>
            </a:extLst>
          </p:cNvPr>
          <p:cNvCxnSpPr>
            <a:cxnSpLocks/>
          </p:cNvCxnSpPr>
          <p:nvPr/>
        </p:nvCxnSpPr>
        <p:spPr>
          <a:xfrm>
            <a:off x="0" y="604146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o 6">
            <a:extLst>
              <a:ext uri="{FF2B5EF4-FFF2-40B4-BE49-F238E27FC236}">
                <a16:creationId xmlns:a16="http://schemas.microsoft.com/office/drawing/2014/main" id="{F89C11E3-7DE8-6EA0-D863-076A269737C7}"/>
              </a:ext>
            </a:extLst>
          </p:cNvPr>
          <p:cNvGrpSpPr/>
          <p:nvPr/>
        </p:nvGrpSpPr>
        <p:grpSpPr>
          <a:xfrm>
            <a:off x="715536" y="5969462"/>
            <a:ext cx="1534970" cy="782320"/>
            <a:chOff x="801811" y="4116904"/>
            <a:chExt cx="1534970" cy="782320"/>
          </a:xfrm>
        </p:grpSpPr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31B14BEC-BEF7-DC4B-7C78-CF7EFCF0CBF5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7C258AB9-499B-BB80-39E4-F6E99773068F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3CE9C815-CC27-ADF9-98C2-14EB896EC00D}"/>
              </a:ext>
            </a:extLst>
          </p:cNvPr>
          <p:cNvGrpSpPr/>
          <p:nvPr/>
        </p:nvGrpSpPr>
        <p:grpSpPr>
          <a:xfrm>
            <a:off x="2907472" y="5969462"/>
            <a:ext cx="1534970" cy="782320"/>
            <a:chOff x="801811" y="4116904"/>
            <a:chExt cx="1534970" cy="782320"/>
          </a:xfrm>
        </p:grpSpPr>
        <p:sp>
          <p:nvSpPr>
            <p:cNvPr id="50" name="Rettangolo con angoli arrotondati 49">
              <a:extLst>
                <a:ext uri="{FF2B5EF4-FFF2-40B4-BE49-F238E27FC236}">
                  <a16:creationId xmlns:a16="http://schemas.microsoft.com/office/drawing/2014/main" id="{E188AA52-10C1-D9DC-1AA8-ED1C00C6105C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CD0F6B28-F449-FC10-73C7-CBF935DDF5A5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61299E47-26A6-7EF8-602F-14D93E0116CD}"/>
              </a:ext>
            </a:extLst>
          </p:cNvPr>
          <p:cNvGrpSpPr/>
          <p:nvPr/>
        </p:nvGrpSpPr>
        <p:grpSpPr>
          <a:xfrm>
            <a:off x="5099408" y="5969462"/>
            <a:ext cx="1534970" cy="782320"/>
            <a:chOff x="801811" y="4116904"/>
            <a:chExt cx="1534970" cy="782320"/>
          </a:xfrm>
        </p:grpSpPr>
        <p:sp>
          <p:nvSpPr>
            <p:cNvPr id="54" name="Rettangolo con angoli arrotondati 53">
              <a:extLst>
                <a:ext uri="{FF2B5EF4-FFF2-40B4-BE49-F238E27FC236}">
                  <a16:creationId xmlns:a16="http://schemas.microsoft.com/office/drawing/2014/main" id="{90766728-00BC-3C49-589C-F253A66AD548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D47D1C42-BEE1-0F2E-B76F-BABC863CDCA6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75448FF7-7567-267E-CFF8-F6DA2AC87174}"/>
              </a:ext>
            </a:extLst>
          </p:cNvPr>
          <p:cNvGrpSpPr/>
          <p:nvPr/>
        </p:nvGrpSpPr>
        <p:grpSpPr>
          <a:xfrm>
            <a:off x="7291344" y="5969462"/>
            <a:ext cx="1534970" cy="782320"/>
            <a:chOff x="801811" y="4116904"/>
            <a:chExt cx="1534970" cy="782320"/>
          </a:xfrm>
        </p:grpSpPr>
        <p:sp>
          <p:nvSpPr>
            <p:cNvPr id="58" name="Rettangolo con angoli arrotondati 57">
              <a:extLst>
                <a:ext uri="{FF2B5EF4-FFF2-40B4-BE49-F238E27FC236}">
                  <a16:creationId xmlns:a16="http://schemas.microsoft.com/office/drawing/2014/main" id="{687DE25D-C64A-A6EE-F4BF-C1400F1BA63E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9" name="Ovale 58">
              <a:extLst>
                <a:ext uri="{FF2B5EF4-FFF2-40B4-BE49-F238E27FC236}">
                  <a16:creationId xmlns:a16="http://schemas.microsoft.com/office/drawing/2014/main" id="{5F36A9EE-C6AE-3535-55EB-F45705E14F73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F28ABD3E-DB62-7DDA-2AAE-8E88A7B7813E}"/>
              </a:ext>
            </a:extLst>
          </p:cNvPr>
          <p:cNvGrpSpPr/>
          <p:nvPr/>
        </p:nvGrpSpPr>
        <p:grpSpPr>
          <a:xfrm>
            <a:off x="9483281" y="5969462"/>
            <a:ext cx="1534970" cy="782320"/>
            <a:chOff x="801811" y="4116904"/>
            <a:chExt cx="1534970" cy="782320"/>
          </a:xfrm>
        </p:grpSpPr>
        <p:sp>
          <p:nvSpPr>
            <p:cNvPr id="62" name="Rettangolo con angoli arrotondati 61">
              <a:extLst>
                <a:ext uri="{FF2B5EF4-FFF2-40B4-BE49-F238E27FC236}">
                  <a16:creationId xmlns:a16="http://schemas.microsoft.com/office/drawing/2014/main" id="{D27F37DF-F3BB-4CAA-EEAA-B4ACB0DE6A24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5C5DC844-C6BC-E7D0-20AB-770EE948A8FF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egnaposto testo 10">
                <a:extLst>
                  <a:ext uri="{FF2B5EF4-FFF2-40B4-BE49-F238E27FC236}">
                    <a16:creationId xmlns:a16="http://schemas.microsoft.com/office/drawing/2014/main" id="{1D4E021F-A253-1E4C-F90C-7B4C43C260E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it-IT" dirty="0"/>
                  <a:t>For </a:t>
                </a:r>
                <a:r>
                  <a:rPr lang="it-IT" dirty="0" err="1"/>
                  <a:t>each</a:t>
                </a:r>
                <a:r>
                  <a:rPr lang="it-IT" dirty="0"/>
                  <a:t> camera </a:t>
                </a:r>
                <a:r>
                  <a:rPr lang="it-IT" dirty="0" err="1"/>
                  <a:t>pair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found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/>
                  <a:t> in the following way: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fps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fps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  <a:p>
                <a:r>
                  <a:rPr lang="it-IT" dirty="0"/>
                  <a:t>For beta,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implemented</a:t>
                </a:r>
                <a:r>
                  <a:rPr lang="it-IT" dirty="0"/>
                  <a:t> a brute-force </a:t>
                </a:r>
                <a:r>
                  <a:rPr lang="it-IT" dirty="0" err="1"/>
                  <a:t>search</a:t>
                </a:r>
                <a:r>
                  <a:rPr lang="it-IT" dirty="0"/>
                  <a:t> </a:t>
                </a:r>
                <a:r>
                  <a:rPr lang="it-IT" dirty="0" err="1"/>
                  <a:t>algorithm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shifts the </a:t>
                </a:r>
                <a:r>
                  <a:rPr lang="it-IT" dirty="0" err="1"/>
                  <a:t>timestamps</a:t>
                </a:r>
                <a:r>
                  <a:rPr lang="it-IT" dirty="0"/>
                  <a:t> of camera j and </a:t>
                </a:r>
                <a:r>
                  <a:rPr lang="it-IT" dirty="0" err="1"/>
                  <a:t>computes</a:t>
                </a:r>
                <a:r>
                  <a:rPr lang="it-IT" dirty="0"/>
                  <a:t> the </a:t>
                </a:r>
                <a:r>
                  <a:rPr lang="it-IT" dirty="0" err="1"/>
                  <a:t>fundamental</a:t>
                </a:r>
                <a:r>
                  <a:rPr lang="it-IT" dirty="0"/>
                  <a:t> Matrix </a:t>
                </a:r>
                <a:r>
                  <a:rPr lang="it-IT" dirty="0" err="1"/>
                  <a:t>between</a:t>
                </a:r>
                <a:r>
                  <a:rPr lang="it-IT"/>
                  <a:t> the </a:t>
                </a:r>
                <a:endParaRPr lang="it-IT" dirty="0"/>
              </a:p>
            </p:txBody>
          </p:sp>
        </mc:Choice>
        <mc:Fallback>
          <p:sp>
            <p:nvSpPr>
              <p:cNvPr id="11" name="Segnaposto testo 10">
                <a:extLst>
                  <a:ext uri="{FF2B5EF4-FFF2-40B4-BE49-F238E27FC236}">
                    <a16:creationId xmlns:a16="http://schemas.microsoft.com/office/drawing/2014/main" id="{1D4E021F-A253-1E4C-F90C-7B4C43C26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482" t="-4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381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D1BF5-87C2-48DD-AB8C-CA3CACCA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A345C3-1AA5-4207-ADA3-AF6AA6FE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F333D-1F87-4586-9453-81AB17535671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F1C5EA-D8D5-4399-9733-C7AE03BB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9F921F1-17B0-49B1-BE1B-E633617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19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2822CAF-BA6F-4E9D-86A5-64822FC205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endParaRPr lang="it-IT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C73816A-2D87-4B5A-8A6C-C465B30020E1}"/>
              </a:ext>
            </a:extLst>
          </p:cNvPr>
          <p:cNvSpPr/>
          <p:nvPr/>
        </p:nvSpPr>
        <p:spPr>
          <a:xfrm>
            <a:off x="6283896" y="2060575"/>
            <a:ext cx="2487368" cy="48040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Lorem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ipsum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5237931E-65F2-47DB-BEA4-18AD2585FFAA}"/>
              </a:ext>
            </a:extLst>
          </p:cNvPr>
          <p:cNvSpPr/>
          <p:nvPr/>
        </p:nvSpPr>
        <p:spPr>
          <a:xfrm>
            <a:off x="6283896" y="2689225"/>
            <a:ext cx="2487368" cy="48040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Lorem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ipsum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14049DF-F702-43DF-86AF-9CEB7093D332}"/>
              </a:ext>
            </a:extLst>
          </p:cNvPr>
          <p:cNvSpPr/>
          <p:nvPr/>
        </p:nvSpPr>
        <p:spPr>
          <a:xfrm>
            <a:off x="6283896" y="3339362"/>
            <a:ext cx="2487368" cy="48040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Lorem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ipsum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C35F1D8B-C7FA-4E6E-B680-E110A1AEBD07}"/>
              </a:ext>
            </a:extLst>
          </p:cNvPr>
          <p:cNvSpPr/>
          <p:nvPr/>
        </p:nvSpPr>
        <p:spPr>
          <a:xfrm>
            <a:off x="8848420" y="2060575"/>
            <a:ext cx="2487368" cy="48040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Lorem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ipsum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CA84B3CC-6265-428B-A1A8-BD96D079279A}"/>
              </a:ext>
            </a:extLst>
          </p:cNvPr>
          <p:cNvSpPr/>
          <p:nvPr/>
        </p:nvSpPr>
        <p:spPr>
          <a:xfrm>
            <a:off x="8848420" y="2689225"/>
            <a:ext cx="2487368" cy="48040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Lorem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ipsum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D789CE7-C492-4284-81B6-B06BBF70868F}"/>
              </a:ext>
            </a:extLst>
          </p:cNvPr>
          <p:cNvSpPr/>
          <p:nvPr/>
        </p:nvSpPr>
        <p:spPr>
          <a:xfrm>
            <a:off x="8848420" y="3339362"/>
            <a:ext cx="2487368" cy="48040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Lorem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ipsum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54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9299BF-195D-4EAC-850B-E4391861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Contents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1B07CC0-C8E8-44DA-BA1E-32C9CAC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01773-EB61-4478-9C1A-BA310268CB53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8DC9F33-03DC-4D30-A406-50658BE1E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Reconstructing drone trajectories and cameras </a:t>
            </a:r>
            <a:r>
              <a:rPr lang="en-US" dirty="0" err="1"/>
              <a:t>frommultiple</a:t>
            </a:r>
            <a:r>
              <a:rPr lang="en-US" dirty="0"/>
              <a:t>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9899E04-892C-4A3C-B5BA-2EB385A2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D2A64E8-7F36-446D-8927-CF259AA10F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F488055C-646A-47A6-A79D-3A116886E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formulation</a:t>
            </a:r>
            <a:endParaRPr lang="it-IT" dirty="0"/>
          </a:p>
          <a:p>
            <a:pPr lvl="1"/>
            <a:r>
              <a:rPr lang="it-IT" dirty="0"/>
              <a:t>State of the art</a:t>
            </a:r>
          </a:p>
          <a:p>
            <a:pPr lvl="1"/>
            <a:r>
              <a:rPr lang="it-IT" dirty="0" err="1"/>
              <a:t>Implemented</a:t>
            </a:r>
            <a:r>
              <a:rPr lang="it-IT" dirty="0"/>
              <a:t> features</a:t>
            </a:r>
          </a:p>
          <a:p>
            <a:pPr lvl="1"/>
            <a:endParaRPr lang="it-IT" dirty="0"/>
          </a:p>
          <a:p>
            <a:r>
              <a:rPr lang="it-IT" dirty="0" err="1"/>
              <a:t>Implementation</a:t>
            </a:r>
            <a:endParaRPr lang="it-IT" dirty="0"/>
          </a:p>
          <a:p>
            <a:pPr lvl="1"/>
            <a:r>
              <a:rPr lang="it-IT" dirty="0"/>
              <a:t>Camera </a:t>
            </a:r>
            <a:r>
              <a:rPr lang="it-IT" dirty="0" err="1"/>
              <a:t>intrinsic</a:t>
            </a:r>
            <a:r>
              <a:rPr lang="it-IT" dirty="0"/>
              <a:t> </a:t>
            </a:r>
            <a:r>
              <a:rPr lang="it-IT" dirty="0" err="1"/>
              <a:t>calibration</a:t>
            </a:r>
            <a:endParaRPr lang="it-IT" dirty="0"/>
          </a:p>
          <a:p>
            <a:pPr lvl="1"/>
            <a:r>
              <a:rPr lang="it-IT" dirty="0"/>
              <a:t>Drone </a:t>
            </a:r>
            <a:r>
              <a:rPr lang="it-IT" dirty="0" err="1"/>
              <a:t>Detection</a:t>
            </a:r>
            <a:endParaRPr lang="it-IT" dirty="0"/>
          </a:p>
          <a:p>
            <a:pPr lvl="1"/>
            <a:r>
              <a:rPr lang="it-IT" dirty="0"/>
              <a:t>Offline </a:t>
            </a:r>
            <a:r>
              <a:rPr lang="it-IT" dirty="0" err="1"/>
              <a:t>Trajectory</a:t>
            </a:r>
            <a:r>
              <a:rPr lang="it-IT" dirty="0"/>
              <a:t> </a:t>
            </a:r>
            <a:r>
              <a:rPr lang="it-IT" dirty="0" err="1"/>
              <a:t>reconstruction</a:t>
            </a:r>
            <a:endParaRPr lang="it-IT" dirty="0"/>
          </a:p>
          <a:p>
            <a:pPr lvl="1"/>
            <a:r>
              <a:rPr lang="it-IT" dirty="0"/>
              <a:t>Online </a:t>
            </a:r>
            <a:r>
              <a:rPr lang="it-IT" dirty="0" err="1"/>
              <a:t>Trajectory</a:t>
            </a:r>
            <a:r>
              <a:rPr lang="it-IT" dirty="0"/>
              <a:t> </a:t>
            </a:r>
            <a:r>
              <a:rPr lang="it-IT" dirty="0" err="1"/>
              <a:t>reconstruction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 err="1"/>
              <a:t>Results</a:t>
            </a:r>
            <a:endParaRPr lang="it-IT" dirty="0"/>
          </a:p>
          <a:p>
            <a:pPr lvl="1"/>
            <a:r>
              <a:rPr lang="it-IT" dirty="0" err="1"/>
              <a:t>Limitations</a:t>
            </a:r>
            <a:r>
              <a:rPr lang="it-IT" dirty="0"/>
              <a:t> to the </a:t>
            </a:r>
            <a:r>
              <a:rPr lang="it-IT" dirty="0" err="1"/>
              <a:t>approach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94115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D1BF5-87C2-48DD-AB8C-CA3CACCAD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A345C3-1AA5-4207-ADA3-AF6AA6FE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964" y="39688"/>
            <a:ext cx="2383298" cy="365125"/>
          </a:xfrm>
        </p:spPr>
        <p:txBody>
          <a:bodyPr/>
          <a:lstStyle/>
          <a:p>
            <a:fld id="{A2EB86E7-66AE-481A-AFF1-694F50765869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F1C5EA-D8D5-4399-9733-C7AE03BB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16275" y="39688"/>
            <a:ext cx="4114800" cy="365125"/>
          </a:xfrm>
        </p:spPr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9F921F1-17B0-49B1-BE1B-E633617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4538" y="39688"/>
            <a:ext cx="1042500" cy="365125"/>
          </a:xfrm>
        </p:spPr>
        <p:txBody>
          <a:bodyPr/>
          <a:lstStyle/>
          <a:p>
            <a:fld id="{3135EEA2-8D42-4D46-95A6-66E65FDC5EB1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2822CAF-BA6F-4E9D-86A5-64822FC205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330113" cy="4429125"/>
          </a:xfrm>
        </p:spPr>
        <p:txBody>
          <a:bodyPr/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/>
              <a:t>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endParaRPr lang="it-IT" dirty="0"/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83AFCC30-F706-4D1B-B7ED-E8A1D8F179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/>
              <a:t>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endParaRPr lang="it-IT" dirty="0"/>
          </a:p>
          <a:p>
            <a:pPr>
              <a:spcAft>
                <a:spcPts val="1200"/>
              </a:spcAft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4768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00E29A-B702-4952-A0AD-01765B5C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4F5AC4C-F88A-45CD-ACDD-D1D4D13D7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43A0D-7A50-4A62-9283-0AFC6088E466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E3B6436-EA9F-4661-9058-FE16EBAB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0AFC306-B4FC-47E7-AB4A-C1127F22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21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2BC62207-EC0E-412F-84F2-B4A20CA5DC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endParaRPr lang="it-IT" dirty="0"/>
          </a:p>
          <a:p>
            <a:endParaRPr lang="it-IT" dirty="0"/>
          </a:p>
        </p:txBody>
      </p: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80C64E95-9C30-41D7-A2D3-FD5711B2F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1243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F4EB57-DD54-4C50-BC2C-87B97D34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BA6795-82C7-4A04-9652-3FC40ED74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EBA4-A00B-4466-97CC-D3FE327770BC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59A3D1D-5786-48CC-A896-4D65D313F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31FD3CA-743A-492D-9E6A-C3421A86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22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C7750BC-280D-4007-B570-4914E9262B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40EC385-FA9E-4CEC-A65D-5C2745435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5072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3E319A-D89F-4C74-9449-89716F80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Table</a:t>
            </a:r>
            <a:endParaRPr lang="it-IT" dirty="0"/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8B354476-08B6-4F50-AB6C-252E0FB820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946613"/>
              </p:ext>
            </p:extLst>
          </p:nvPr>
        </p:nvGraphicFramePr>
        <p:xfrm>
          <a:off x="334963" y="2060575"/>
          <a:ext cx="11522075" cy="3708400"/>
        </p:xfrm>
        <a:graphic>
          <a:graphicData uri="http://schemas.openxmlformats.org/drawingml/2006/table">
            <a:tbl>
              <a:tblPr firstRow="1" firstCol="1">
                <a:tableStyleId>{FABFCF23-3B69-468F-B69F-88F6DE6A72F2}</a:tableStyleId>
              </a:tblPr>
              <a:tblGrid>
                <a:gridCol w="2304415">
                  <a:extLst>
                    <a:ext uri="{9D8B030D-6E8A-4147-A177-3AD203B41FA5}">
                      <a16:colId xmlns:a16="http://schemas.microsoft.com/office/drawing/2014/main" val="2566041459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230048493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10059084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865799004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10149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5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 err="1"/>
                        <a:t>Lorem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ipsum</a:t>
                      </a:r>
                      <a:endParaRPr lang="it-IT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812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62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08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 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194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42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43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40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52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601869"/>
                  </a:ext>
                </a:extLst>
              </a:tr>
            </a:tbl>
          </a:graphicData>
        </a:graphic>
      </p:graphicFrame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7AB3C3-16F1-401B-AC7F-30A4BC026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E1007-D80F-4C67-9414-311560CDE9BA}" type="datetime1">
              <a:rPr lang="it-IT" smtClean="0"/>
              <a:t>17/06/2025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81B543-27FA-40BF-80D2-70A5C86F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504F4F-CE2E-44A4-B26C-9838CBD2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23</a:t>
            </a:fld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DD8DB8-7A60-4AD5-9278-CF4889D2C0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1717373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3E319A-D89F-4C74-9449-89716F80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Table</a:t>
            </a:r>
            <a:r>
              <a:rPr lang="it-IT" dirty="0"/>
              <a:t> + text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7AB3C3-16F1-401B-AC7F-30A4BC026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3F70-95BD-41B9-8D6A-BDED14C13896}" type="datetime1">
              <a:rPr lang="it-IT" smtClean="0"/>
              <a:t>17/06/2025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81B543-27FA-40BF-80D2-70A5C86F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504F4F-CE2E-44A4-B26C-9838CBD2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24</a:t>
            </a:fld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8BB54F-418E-49F1-9AA7-95A8029819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8B354476-08B6-4F50-AB6C-252E0FB820A0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392869508"/>
              </p:ext>
            </p:extLst>
          </p:nvPr>
        </p:nvGraphicFramePr>
        <p:xfrm>
          <a:off x="3216275" y="2060575"/>
          <a:ext cx="8640760" cy="3708400"/>
        </p:xfrm>
        <a:graphic>
          <a:graphicData uri="http://schemas.openxmlformats.org/drawingml/2006/table">
            <a:tbl>
              <a:tblPr firstRow="1" firstCol="1">
                <a:tableStyleId>{FABFCF23-3B69-468F-B69F-88F6DE6A72F2}</a:tableStyleId>
              </a:tblPr>
              <a:tblGrid>
                <a:gridCol w="1728152">
                  <a:extLst>
                    <a:ext uri="{9D8B030D-6E8A-4147-A177-3AD203B41FA5}">
                      <a16:colId xmlns:a16="http://schemas.microsoft.com/office/drawing/2014/main" val="2566041459"/>
                    </a:ext>
                  </a:extLst>
                </a:gridCol>
                <a:gridCol w="1728152">
                  <a:extLst>
                    <a:ext uri="{9D8B030D-6E8A-4147-A177-3AD203B41FA5}">
                      <a16:colId xmlns:a16="http://schemas.microsoft.com/office/drawing/2014/main" val="2230048493"/>
                    </a:ext>
                  </a:extLst>
                </a:gridCol>
                <a:gridCol w="1728152">
                  <a:extLst>
                    <a:ext uri="{9D8B030D-6E8A-4147-A177-3AD203B41FA5}">
                      <a16:colId xmlns:a16="http://schemas.microsoft.com/office/drawing/2014/main" val="100590840"/>
                    </a:ext>
                  </a:extLst>
                </a:gridCol>
                <a:gridCol w="1728152">
                  <a:extLst>
                    <a:ext uri="{9D8B030D-6E8A-4147-A177-3AD203B41FA5}">
                      <a16:colId xmlns:a16="http://schemas.microsoft.com/office/drawing/2014/main" val="2865799004"/>
                    </a:ext>
                  </a:extLst>
                </a:gridCol>
                <a:gridCol w="1728152">
                  <a:extLst>
                    <a:ext uri="{9D8B030D-6E8A-4147-A177-3AD203B41FA5}">
                      <a16:colId xmlns:a16="http://schemas.microsoft.com/office/drawing/2014/main" val="210149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5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 err="1"/>
                        <a:t>Lorem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ipsum</a:t>
                      </a:r>
                      <a:endParaRPr lang="it-IT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812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62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08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194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42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43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40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52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601869"/>
                  </a:ext>
                </a:extLst>
              </a:tr>
            </a:tbl>
          </a:graphicData>
        </a:graphic>
      </p:graphicFrame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B4DFB5A2-8B5F-4F44-8560-0D22A2E455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Fonte:</a:t>
            </a:r>
          </a:p>
        </p:txBody>
      </p:sp>
    </p:spTree>
    <p:extLst>
      <p:ext uri="{BB962C8B-B14F-4D97-AF65-F5344CB8AC3E}">
        <p14:creationId xmlns:p14="http://schemas.microsoft.com/office/powerpoint/2010/main" val="2057381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EA024F-397F-4B34-9B5A-9C471DB0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Chart</a:t>
            </a:r>
          </a:p>
        </p:txBody>
      </p:sp>
      <p:graphicFrame>
        <p:nvGraphicFramePr>
          <p:cNvPr id="13" name="Segnaposto contenuto 12">
            <a:extLst>
              <a:ext uri="{FF2B5EF4-FFF2-40B4-BE49-F238E27FC236}">
                <a16:creationId xmlns:a16="http://schemas.microsoft.com/office/drawing/2014/main" id="{CAB9A71E-B46B-48C0-BFE1-8D0FAD449D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6034194"/>
              </p:ext>
            </p:extLst>
          </p:nvPr>
        </p:nvGraphicFramePr>
        <p:xfrm>
          <a:off x="334963" y="2060575"/>
          <a:ext cx="11522075" cy="414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CA864CA-13EC-4D55-B63D-CAA39D6C6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94FB-4882-44DE-B49C-855BF058E5F6}" type="datetime1">
              <a:rPr lang="it-IT" smtClean="0"/>
              <a:t>17/06/2025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CD554D-9FC0-4D68-AC72-AE3C951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BC3752-7881-4FE5-8377-3A55DE1D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25</a:t>
            </a:fld>
            <a:endParaRPr lang="it-IT"/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B737F259-CDAD-44F7-9554-75C8BC48D2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Fonte:</a:t>
            </a:r>
          </a:p>
        </p:txBody>
      </p:sp>
    </p:spTree>
    <p:extLst>
      <p:ext uri="{BB962C8B-B14F-4D97-AF65-F5344CB8AC3E}">
        <p14:creationId xmlns:p14="http://schemas.microsoft.com/office/powerpoint/2010/main" val="664636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02F3C092-A060-47AD-A7DF-806B1EBF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Chart + text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185EEC-99F5-402A-BFC9-893B9D7A7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46B4-11ED-4B0B-9FA1-5A2EAD929D9B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5265B58-26ED-481F-9327-E79758C6E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C3048B-A475-42D8-93B7-8D151185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26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894592A3-0A09-48A6-B78F-1F965F4948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3E6A9252-E6F2-4D7E-AA89-329F0009C26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764321701"/>
              </p:ext>
            </p:extLst>
          </p:nvPr>
        </p:nvGraphicFramePr>
        <p:xfrm>
          <a:off x="3216275" y="2060575"/>
          <a:ext cx="8640763" cy="3997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1AD196C9-A785-49F0-8755-081A9A136E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Fonte: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5BFE5D7-EA21-4FDE-92D8-45755A6B2580}"/>
              </a:ext>
            </a:extLst>
          </p:cNvPr>
          <p:cNvSpPr txBox="1"/>
          <p:nvPr/>
        </p:nvSpPr>
        <p:spPr>
          <a:xfrm>
            <a:off x="9487511" y="3367209"/>
            <a:ext cx="171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dirty="0"/>
              <a:t>00</a:t>
            </a:r>
          </a:p>
          <a:p>
            <a:pPr algn="r"/>
            <a:r>
              <a:rPr lang="it-IT" sz="1200" dirty="0" err="1"/>
              <a:t>Lorem</a:t>
            </a:r>
            <a:r>
              <a:rPr lang="it-IT" sz="1200" dirty="0"/>
              <a:t> </a:t>
            </a:r>
            <a:r>
              <a:rPr lang="it-IT" sz="1200" dirty="0" err="1"/>
              <a:t>ipsum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26C4BBA-722E-4E05-8365-245E69A29DB1}"/>
              </a:ext>
            </a:extLst>
          </p:cNvPr>
          <p:cNvSpPr txBox="1"/>
          <p:nvPr/>
        </p:nvSpPr>
        <p:spPr>
          <a:xfrm>
            <a:off x="3559175" y="2778126"/>
            <a:ext cx="171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00</a:t>
            </a:r>
          </a:p>
          <a:p>
            <a:r>
              <a:rPr lang="it-IT" sz="1200" dirty="0" err="1"/>
              <a:t>Lorem</a:t>
            </a:r>
            <a:r>
              <a:rPr lang="it-IT" sz="1200" dirty="0"/>
              <a:t> </a:t>
            </a:r>
            <a:r>
              <a:rPr lang="it-IT" sz="1200" dirty="0" err="1"/>
              <a:t>ipsum</a:t>
            </a:r>
            <a:endParaRPr lang="it-IT" dirty="0"/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0F6638FC-DA09-4ACC-87BC-FEF6784B5087}"/>
              </a:ext>
            </a:extLst>
          </p:cNvPr>
          <p:cNvCxnSpPr>
            <a:cxnSpLocks/>
          </p:cNvCxnSpPr>
          <p:nvPr/>
        </p:nvCxnSpPr>
        <p:spPr>
          <a:xfrm>
            <a:off x="9038492" y="3301668"/>
            <a:ext cx="2074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0D0EF9C-548E-442F-A04C-420FCD02F2DD}"/>
              </a:ext>
            </a:extLst>
          </p:cNvPr>
          <p:cNvCxnSpPr>
            <a:cxnSpLocks/>
          </p:cNvCxnSpPr>
          <p:nvPr/>
        </p:nvCxnSpPr>
        <p:spPr>
          <a:xfrm>
            <a:off x="3622430" y="2699238"/>
            <a:ext cx="2488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DEDE847-D84B-4B65-9C49-4F215BCB00A4}"/>
              </a:ext>
            </a:extLst>
          </p:cNvPr>
          <p:cNvSpPr txBox="1"/>
          <p:nvPr/>
        </p:nvSpPr>
        <p:spPr>
          <a:xfrm>
            <a:off x="9487511" y="5314548"/>
            <a:ext cx="171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dirty="0"/>
              <a:t>00</a:t>
            </a:r>
          </a:p>
          <a:p>
            <a:pPr algn="r"/>
            <a:r>
              <a:rPr lang="it-IT" sz="1200" dirty="0" err="1"/>
              <a:t>Lorem</a:t>
            </a:r>
            <a:r>
              <a:rPr lang="it-IT" sz="1200" dirty="0"/>
              <a:t> </a:t>
            </a:r>
            <a:r>
              <a:rPr lang="it-IT" sz="1200" dirty="0" err="1"/>
              <a:t>ipsum</a:t>
            </a:r>
            <a:endParaRPr lang="it-IT" dirty="0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6406D484-9CBE-42D3-900F-7357C58A8607}"/>
              </a:ext>
            </a:extLst>
          </p:cNvPr>
          <p:cNvCxnSpPr>
            <a:cxnSpLocks/>
          </p:cNvCxnSpPr>
          <p:nvPr/>
        </p:nvCxnSpPr>
        <p:spPr>
          <a:xfrm>
            <a:off x="8792308" y="5249007"/>
            <a:ext cx="2321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8141178-EB56-4021-B0F2-A745B77ECB07}"/>
              </a:ext>
            </a:extLst>
          </p:cNvPr>
          <p:cNvSpPr txBox="1"/>
          <p:nvPr/>
        </p:nvSpPr>
        <p:spPr>
          <a:xfrm>
            <a:off x="9487511" y="2377917"/>
            <a:ext cx="171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dirty="0"/>
              <a:t>00</a:t>
            </a:r>
          </a:p>
          <a:p>
            <a:pPr algn="r"/>
            <a:r>
              <a:rPr lang="it-IT" sz="1200" dirty="0" err="1"/>
              <a:t>Lorem</a:t>
            </a:r>
            <a:r>
              <a:rPr lang="it-IT" sz="1200" dirty="0"/>
              <a:t> </a:t>
            </a:r>
            <a:r>
              <a:rPr lang="it-IT" sz="1200" dirty="0" err="1"/>
              <a:t>ipsum</a:t>
            </a:r>
            <a:endParaRPr lang="it-IT" dirty="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8F38F139-E6F1-43AD-96EF-A6D114B742AD}"/>
              </a:ext>
            </a:extLst>
          </p:cNvPr>
          <p:cNvCxnSpPr>
            <a:cxnSpLocks/>
          </p:cNvCxnSpPr>
          <p:nvPr/>
        </p:nvCxnSpPr>
        <p:spPr>
          <a:xfrm>
            <a:off x="7798777" y="2312376"/>
            <a:ext cx="33146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921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501520-C777-4446-B7CE-4A3A7122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Subsection</a:t>
            </a:r>
            <a:r>
              <a:rPr lang="it-IT" dirty="0"/>
              <a:t> 1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BEC76BF-AFC9-4205-A5C0-BA185318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964" y="39688"/>
            <a:ext cx="2383298" cy="365125"/>
          </a:xfrm>
        </p:spPr>
        <p:txBody>
          <a:bodyPr/>
          <a:lstStyle/>
          <a:p>
            <a:fld id="{C5AE117F-4396-497C-AEC3-83D735450EDE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EA284FF-2557-414D-91ED-3444C7819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230D9C9-61FB-4AD0-8F9F-878BA0946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27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5B4D1CD-F185-455E-B1F3-9C933669C0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01.1</a:t>
            </a:r>
          </a:p>
        </p:txBody>
      </p:sp>
    </p:spTree>
    <p:extLst>
      <p:ext uri="{BB962C8B-B14F-4D97-AF65-F5344CB8AC3E}">
        <p14:creationId xmlns:p14="http://schemas.microsoft.com/office/powerpoint/2010/main" val="1197054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155737F0-46F4-4FB7-A5C9-CE6C5446A8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it-IT"/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56E0D83D-0865-4755-9913-0076A8E4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3A8A72-A0C5-4EA6-8BD1-6BB7CFCF5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86089-A1FD-477C-B561-47C2BE45BF94}" type="datetime1">
              <a:rPr lang="it-IT" smtClean="0"/>
              <a:t>17/06/2025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A3CC5F-83BE-4D5C-8F39-B57953F6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B397B4C-767A-447C-AD42-1663DBFA2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28</a:t>
            </a:fld>
            <a:endParaRPr lang="it-IT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E88B5ED9-0CC4-413F-AB38-6F8B64114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5689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BF6E9DD0-8C78-4345-A975-FE8976E218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it-IT"/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56E0D83D-0865-4755-9913-0076A8E4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3A8A72-A0C5-4EA6-8BD1-6BB7CFCF5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DFF-4781-4283-9C70-A545A7753C30}" type="datetime1">
              <a:rPr lang="it-IT" smtClean="0"/>
              <a:t>17/06/2025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A3CC5F-83BE-4D5C-8F39-B57953F6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B397B4C-767A-447C-AD42-1663DBFA2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29</a:t>
            </a:fld>
            <a:endParaRPr lang="it-IT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E88B5ED9-0CC4-413F-AB38-6F8B64114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202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D34749-4E22-4C51-8D56-875FBC98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formulation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68DD2CF-323C-49B1-88A5-7BDEAC8C00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964" y="39688"/>
            <a:ext cx="2383298" cy="365125"/>
          </a:xfrm>
        </p:spPr>
        <p:txBody>
          <a:bodyPr/>
          <a:lstStyle/>
          <a:p>
            <a:fld id="{23747D7D-CA9A-4B29-863F-E3376605EF51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A547ABF-B329-4B87-9943-0DEECD1E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F06B510-81A8-4692-9B4B-F6E01CF5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E592BED-7591-48F7-81D0-20D55911E2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270366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8C2D2E6-A604-4CB9-87C8-5DDF6496C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79D6508-55A2-45DA-A845-1A27A82D7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EB743-08D0-41D1-BBBE-89AA68BA9C18}" type="datetime1">
              <a:rPr lang="it-IT" smtClean="0"/>
              <a:t>17/06/2025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7BBB02-5B04-4173-9F01-B0A1B9F67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B5CD90-B289-4BA3-B0EE-2AC5903E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30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357F21E-A009-4047-9DDB-3188867C3A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57B158D-4A25-4891-B578-E93095036E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Didascalia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C556B372-6485-4E62-907C-3847267614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226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8630E-A101-4BC1-8625-5153DDD9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60C1715-CF46-430E-9169-589987BC6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3332-FAC7-4DC3-921E-B0BB400EF0A3}" type="datetime1">
              <a:rPr lang="it-IT" smtClean="0"/>
              <a:t>17/06/2025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4D35F4A-E4D0-411A-8955-9DB9B8BD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86D8665-998B-4EC7-B684-B90CC737A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31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C2F7733-8440-4BB9-95FD-BAF0791507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83246FE3-434F-4422-8BC6-64320FD5B8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Didascalia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C317DBB3-4426-4F62-9ED4-0BD1D27F74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Didascalia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16B37D01-B013-4F8E-8700-0221731D8EC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it-IT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C2D65625-A1B3-4910-84F4-4D71ED7E022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1346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252F77-3045-45B1-A040-95AA75E8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3F6FD54-E3DD-414E-996C-F395F7C49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0173-5ED1-420D-98E9-AD2663A8A46F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C37F39-D3C4-417E-8289-00689A844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D9EA6B7-78CB-488A-BE13-0EE1B1019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32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F01B371A-50C7-4336-B574-5656CA819C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DA1D2CFB-F083-4C65-88CD-B238907AD1A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C77C23D-6260-4919-B0DD-A22A2C1EB6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024BDDE-0806-4CB6-8AA9-576068767F62}"/>
              </a:ext>
            </a:extLst>
          </p:cNvPr>
          <p:cNvSpPr>
            <a:spLocks noGrp="1"/>
          </p:cNvSpPr>
          <p:nvPr>
            <p:ph idx="17"/>
          </p:nvPr>
        </p:nvSpPr>
        <p:spPr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E2A6CD4-B4C5-4CEF-8138-D683DCED0F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5054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501520-C777-4446-B7CE-4A3A7122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Subsection</a:t>
            </a:r>
            <a:r>
              <a:rPr lang="it-IT" dirty="0"/>
              <a:t> 2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BEC76BF-AFC9-4205-A5C0-BA185318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964" y="39688"/>
            <a:ext cx="2383298" cy="365125"/>
          </a:xfrm>
        </p:spPr>
        <p:txBody>
          <a:bodyPr/>
          <a:lstStyle/>
          <a:p>
            <a:fld id="{72E57745-0686-4E63-AA75-717E76F74C25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EA284FF-2557-414D-91ED-3444C7819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230D9C9-61FB-4AD0-8F9F-878BA0946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33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5B4D1CD-F185-455E-B1F3-9C933669C0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01.2</a:t>
            </a:r>
          </a:p>
        </p:txBody>
      </p:sp>
    </p:spTree>
    <p:extLst>
      <p:ext uri="{BB962C8B-B14F-4D97-AF65-F5344CB8AC3E}">
        <p14:creationId xmlns:p14="http://schemas.microsoft.com/office/powerpoint/2010/main" val="2932283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A029A5-AA56-4BF5-BB46-EF67A941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AD0C515-DE12-4255-9844-49312426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D62E-27DB-484D-B55E-B95EF8B36611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FB73988-78E4-4327-AADB-8CB48EF2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230278-33E7-4CAC-BC88-8A9215AF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34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D56311E-6CBA-4C20-9AE1-FCE2FA673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2D0CA00-1685-45E4-B3C7-89473BCCF0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2474F3F6-B275-4439-B312-A6F07DA7D5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AB5BA28-3D03-4188-B7B9-4B50DE7E39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02248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A029A5-AA56-4BF5-BB46-EF67A941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AD0C515-DE12-4255-9844-49312426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4405-34D0-4593-B260-9B9E7D214D28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FB73988-78E4-4327-AADB-8CB48EF2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230278-33E7-4CAC-BC88-8A9215AF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35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D56311E-6CBA-4C20-9AE1-FCE2FA673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2D0CA00-1685-45E4-B3C7-89473BCCF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it-IT" dirty="0"/>
              <a:t>Title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2474F3F6-B275-4439-B312-A6F07DA7D5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AB5BA28-3D03-4188-B7B9-4B50DE7E3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C411A51A-1D65-4F1E-83E6-0D8F2C324A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F3E97DE3-8BE0-4280-98D3-94596789EF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75100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A029A5-AA56-4BF5-BB46-EF67A941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AD0C515-DE12-4255-9844-49312426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D0BE0-6267-4F4F-9073-E76104645D2E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FB73988-78E4-4327-AADB-8CB48EF2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230278-33E7-4CAC-BC88-8A9215AF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36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D56311E-6CBA-4C20-9AE1-FCE2FA673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2D0CA00-1685-45E4-B3C7-89473BCCF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it-IT" dirty="0"/>
              <a:t>Title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2474F3F6-B275-4439-B312-A6F07DA7D5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AB5BA28-3D03-4188-B7B9-4B50DE7E3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C411A51A-1D65-4F1E-83E6-0D8F2C324A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F3E97DE3-8BE0-4280-98D3-94596789EF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59C39954-EA2A-4254-BE29-0810965A03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606EC75C-1EEB-49C6-A710-0ABABA36B2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933608BD-234C-46E6-9E2E-BB49C4702D45}"/>
              </a:ext>
            </a:extLst>
          </p:cNvPr>
          <p:cNvSpPr txBox="1">
            <a:spLocks/>
          </p:cNvSpPr>
          <p:nvPr/>
        </p:nvSpPr>
        <p:spPr>
          <a:xfrm>
            <a:off x="568643" y="4920046"/>
            <a:ext cx="2503514" cy="4413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4400" dirty="0">
                <a:solidFill>
                  <a:schemeClr val="accent1"/>
                </a:solidFill>
              </a:rPr>
              <a:t>00%</a:t>
            </a:r>
          </a:p>
        </p:txBody>
      </p:sp>
      <p:sp>
        <p:nvSpPr>
          <p:cNvPr id="15" name="Segnaposto testo 8">
            <a:extLst>
              <a:ext uri="{FF2B5EF4-FFF2-40B4-BE49-F238E27FC236}">
                <a16:creationId xmlns:a16="http://schemas.microsoft.com/office/drawing/2014/main" id="{07C2EAF6-63C6-49CB-99EE-2E66E225E415}"/>
              </a:ext>
            </a:extLst>
          </p:cNvPr>
          <p:cNvSpPr txBox="1">
            <a:spLocks/>
          </p:cNvSpPr>
          <p:nvPr/>
        </p:nvSpPr>
        <p:spPr>
          <a:xfrm>
            <a:off x="3414584" y="4920046"/>
            <a:ext cx="2503514" cy="4413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4400" dirty="0">
                <a:solidFill>
                  <a:schemeClr val="accent1"/>
                </a:solidFill>
              </a:rPr>
              <a:t>123,4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BB40F14E-36E6-4749-9130-A155F8BE3D0E}"/>
              </a:ext>
            </a:extLst>
          </p:cNvPr>
          <p:cNvSpPr txBox="1">
            <a:spLocks/>
          </p:cNvSpPr>
          <p:nvPr/>
        </p:nvSpPr>
        <p:spPr>
          <a:xfrm>
            <a:off x="6250252" y="4920046"/>
            <a:ext cx="2503514" cy="4413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4400" dirty="0">
                <a:solidFill>
                  <a:schemeClr val="accent1"/>
                </a:solidFill>
              </a:rPr>
              <a:t>567</a:t>
            </a:r>
            <a:r>
              <a:rPr lang="it-IT" sz="4000" dirty="0">
                <a:solidFill>
                  <a:schemeClr val="accent1"/>
                </a:solidFill>
              </a:rPr>
              <a:t>mln</a:t>
            </a:r>
          </a:p>
        </p:txBody>
      </p:sp>
      <p:sp>
        <p:nvSpPr>
          <p:cNvPr id="17" name="Segnaposto testo 12">
            <a:extLst>
              <a:ext uri="{FF2B5EF4-FFF2-40B4-BE49-F238E27FC236}">
                <a16:creationId xmlns:a16="http://schemas.microsoft.com/office/drawing/2014/main" id="{6FD20D75-209B-4176-9146-D7D0280D7AB5}"/>
              </a:ext>
            </a:extLst>
          </p:cNvPr>
          <p:cNvSpPr txBox="1">
            <a:spLocks/>
          </p:cNvSpPr>
          <p:nvPr/>
        </p:nvSpPr>
        <p:spPr>
          <a:xfrm>
            <a:off x="9157839" y="4920046"/>
            <a:ext cx="2503514" cy="4413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4400" dirty="0">
                <a:solidFill>
                  <a:schemeClr val="accent1"/>
                </a:solidFill>
              </a:rPr>
              <a:t>8.910</a:t>
            </a:r>
          </a:p>
        </p:txBody>
      </p:sp>
      <p:sp>
        <p:nvSpPr>
          <p:cNvPr id="18" name="Segnaposto testo 5">
            <a:extLst>
              <a:ext uri="{FF2B5EF4-FFF2-40B4-BE49-F238E27FC236}">
                <a16:creationId xmlns:a16="http://schemas.microsoft.com/office/drawing/2014/main" id="{31A4AC16-B715-4DBC-9E40-94602B0EEFB6}"/>
              </a:ext>
            </a:extLst>
          </p:cNvPr>
          <p:cNvSpPr txBox="1">
            <a:spLocks/>
          </p:cNvSpPr>
          <p:nvPr/>
        </p:nvSpPr>
        <p:spPr>
          <a:xfrm>
            <a:off x="568620" y="5451508"/>
            <a:ext cx="2503621" cy="4413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dirty="0" err="1"/>
              <a:t>Lorem</a:t>
            </a:r>
            <a:r>
              <a:rPr lang="it-IT" sz="1600" dirty="0"/>
              <a:t> </a:t>
            </a:r>
            <a:r>
              <a:rPr lang="it-IT" sz="1600" dirty="0" err="1"/>
              <a:t>ipsum</a:t>
            </a:r>
            <a:endParaRPr lang="it-IT" sz="1600" dirty="0"/>
          </a:p>
          <a:p>
            <a:pPr algn="ctr"/>
            <a:endParaRPr lang="it-IT" sz="1600" dirty="0"/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5DB17FA4-8550-499C-98A8-CDD629CC2B2D}"/>
              </a:ext>
            </a:extLst>
          </p:cNvPr>
          <p:cNvSpPr txBox="1">
            <a:spLocks/>
          </p:cNvSpPr>
          <p:nvPr/>
        </p:nvSpPr>
        <p:spPr>
          <a:xfrm>
            <a:off x="3414561" y="5451508"/>
            <a:ext cx="2503621" cy="4413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dirty="0" err="1"/>
              <a:t>Lorem</a:t>
            </a:r>
            <a:r>
              <a:rPr lang="it-IT" sz="1600" dirty="0"/>
              <a:t> </a:t>
            </a:r>
            <a:r>
              <a:rPr lang="it-IT" sz="1600" dirty="0" err="1"/>
              <a:t>ipsum</a:t>
            </a:r>
            <a:endParaRPr lang="it-IT" sz="1600" dirty="0"/>
          </a:p>
          <a:p>
            <a:pPr algn="ctr"/>
            <a:endParaRPr lang="it-IT" sz="1600" dirty="0"/>
          </a:p>
        </p:txBody>
      </p:sp>
      <p:sp>
        <p:nvSpPr>
          <p:cNvPr id="20" name="Segnaposto testo 9">
            <a:extLst>
              <a:ext uri="{FF2B5EF4-FFF2-40B4-BE49-F238E27FC236}">
                <a16:creationId xmlns:a16="http://schemas.microsoft.com/office/drawing/2014/main" id="{5625A465-EFD0-4DF9-BE1C-7DD2F8D90F2A}"/>
              </a:ext>
            </a:extLst>
          </p:cNvPr>
          <p:cNvSpPr txBox="1">
            <a:spLocks/>
          </p:cNvSpPr>
          <p:nvPr/>
        </p:nvSpPr>
        <p:spPr>
          <a:xfrm>
            <a:off x="6250229" y="5451508"/>
            <a:ext cx="2503621" cy="4413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dirty="0" err="1"/>
              <a:t>Lorem</a:t>
            </a:r>
            <a:r>
              <a:rPr lang="it-IT" sz="1600" dirty="0"/>
              <a:t> </a:t>
            </a:r>
            <a:r>
              <a:rPr lang="it-IT" sz="1600" dirty="0" err="1"/>
              <a:t>ipsum</a:t>
            </a:r>
            <a:endParaRPr lang="it-IT" sz="1600" dirty="0"/>
          </a:p>
          <a:p>
            <a:pPr algn="ctr"/>
            <a:endParaRPr lang="it-IT" sz="1600" dirty="0"/>
          </a:p>
        </p:txBody>
      </p:sp>
      <p:sp>
        <p:nvSpPr>
          <p:cNvPr id="21" name="Segnaposto testo 11">
            <a:extLst>
              <a:ext uri="{FF2B5EF4-FFF2-40B4-BE49-F238E27FC236}">
                <a16:creationId xmlns:a16="http://schemas.microsoft.com/office/drawing/2014/main" id="{DA8E7212-C34D-48DE-899D-E61DFCDDD913}"/>
              </a:ext>
            </a:extLst>
          </p:cNvPr>
          <p:cNvSpPr txBox="1">
            <a:spLocks/>
          </p:cNvSpPr>
          <p:nvPr/>
        </p:nvSpPr>
        <p:spPr>
          <a:xfrm>
            <a:off x="9157816" y="5451508"/>
            <a:ext cx="2503621" cy="4413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dirty="0" err="1"/>
              <a:t>Lorem</a:t>
            </a:r>
            <a:r>
              <a:rPr lang="it-IT" sz="1600" dirty="0"/>
              <a:t> </a:t>
            </a:r>
            <a:r>
              <a:rPr lang="it-IT" sz="1600" dirty="0" err="1"/>
              <a:t>ipsum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4153947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3A8D85-B6B6-48CB-B3ED-537C4F17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amet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67F664C-D90C-4B92-B858-F70AAEB62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4614-76B2-4D27-9E55-F9FC00A2E455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DD3E0E3-A868-4089-8C28-6190B934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2BBF6F-2614-41BB-BD60-265F1947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0336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3C5C5A61-26EA-4F1E-8FF5-9D0F1FD847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07" b="145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D8C19788-EF51-45C0-82E1-9F4E02AC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quare id </a:t>
            </a:r>
            <a:r>
              <a:rPr lang="it-IT" dirty="0" err="1"/>
              <a:t>faciam</a:t>
            </a:r>
            <a:br>
              <a:rPr lang="it-IT" dirty="0"/>
            </a:br>
            <a:r>
              <a:rPr lang="it-IT" dirty="0" err="1"/>
              <a:t>fortasse</a:t>
            </a:r>
            <a:r>
              <a:rPr lang="it-IT" dirty="0"/>
              <a:t> </a:t>
            </a:r>
            <a:r>
              <a:rPr lang="it-IT" dirty="0" err="1"/>
              <a:t>requiris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1ED8DE6-1EAD-4D0F-B256-EF82E906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38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C0B3233-59E0-4E29-8E18-88ADAC283C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Mario Rossi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9A661E9-7ACB-3047-2FC9-B8A2DBAE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FBBE-9354-467D-8E3D-E035AAA16E04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8CF18E2-BFB9-0DC6-C8A9-C5AF7013E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9298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AE4F85-264B-4566-A95C-D1FD7A57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Grazie per l’attenzione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797D0E-5ECA-4024-80FB-841635BFC6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4538" y="39688"/>
            <a:ext cx="1042500" cy="365125"/>
          </a:xfrm>
        </p:spPr>
        <p:txBody>
          <a:bodyPr/>
          <a:lstStyle/>
          <a:p>
            <a:fld id="{3135EEA2-8D42-4D46-95A6-66E65FDC5EB1}" type="slidenum">
              <a:rPr lang="it-IT" smtClean="0"/>
              <a:pPr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7388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D1BF5-87C2-48DD-AB8C-CA3CACCA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A345C3-1AA5-4207-ADA3-AF6AA6FE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FABEE-0CF0-475A-AEC0-3A09AF8DCFBD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F1C5EA-D8D5-4399-9733-C7AE03BB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9F921F1-17B0-49B1-BE1B-E633617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2822CAF-BA6F-4E9D-86A5-64822FC205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673951" cy="4429125"/>
          </a:xfrm>
        </p:spPr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main</a:t>
            </a:r>
            <a:r>
              <a:rPr lang="it-IT" dirty="0"/>
              <a:t> goal of the project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develop</a:t>
            </a:r>
            <a:r>
              <a:rPr lang="it-IT" dirty="0"/>
              <a:t> a pipeline </a:t>
            </a:r>
            <a:r>
              <a:rPr lang="it-IT" dirty="0" err="1"/>
              <a:t>that</a:t>
            </a:r>
            <a:r>
              <a:rPr lang="it-IT" dirty="0"/>
              <a:t> tracks in the 3D </a:t>
            </a:r>
            <a:r>
              <a:rPr lang="it-IT" dirty="0" err="1"/>
              <a:t>space</a:t>
            </a:r>
            <a:r>
              <a:rPr lang="it-IT" dirty="0"/>
              <a:t> the </a:t>
            </a:r>
            <a:r>
              <a:rPr lang="it-IT" dirty="0" err="1"/>
              <a:t>motion</a:t>
            </a:r>
            <a:r>
              <a:rPr lang="it-IT" dirty="0"/>
              <a:t> of an </a:t>
            </a:r>
            <a:r>
              <a:rPr lang="it-IT" dirty="0" err="1"/>
              <a:t>Unmanned</a:t>
            </a:r>
            <a:r>
              <a:rPr lang="it-IT" dirty="0"/>
              <a:t> </a:t>
            </a:r>
            <a:r>
              <a:rPr lang="it-IT" dirty="0" err="1"/>
              <a:t>Aerial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. The pipeline </a:t>
            </a:r>
            <a:r>
              <a:rPr lang="it-IT" dirty="0" err="1"/>
              <a:t>should</a:t>
            </a:r>
            <a:r>
              <a:rPr lang="it-IT" dirty="0"/>
              <a:t>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Cheap (no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sensors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detect</a:t>
            </a:r>
            <a:r>
              <a:rPr lang="it-IT" dirty="0"/>
              <a:t> the </a:t>
            </a:r>
            <a:r>
              <a:rPr lang="it-IT" dirty="0" err="1"/>
              <a:t>movement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Flexible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Easy to </a:t>
            </a:r>
            <a:r>
              <a:rPr lang="it-IT" dirty="0" err="1"/>
              <a:t>deploy</a:t>
            </a:r>
            <a:endParaRPr lang="it-IT" dirty="0"/>
          </a:p>
          <a:p>
            <a:endParaRPr lang="it-IT" dirty="0"/>
          </a:p>
          <a:p>
            <a:r>
              <a:rPr lang="it-IT" dirty="0"/>
              <a:t>To </a:t>
            </a:r>
            <a:r>
              <a:rPr lang="it-IT" dirty="0" err="1"/>
              <a:t>improve</a:t>
            </a:r>
            <a:r>
              <a:rPr lang="it-IT" dirty="0"/>
              <a:t> the </a:t>
            </a:r>
            <a:r>
              <a:rPr lang="it-IT" dirty="0" err="1"/>
              <a:t>accessibility</a:t>
            </a:r>
            <a:r>
              <a:rPr lang="it-IT" dirty="0"/>
              <a:t>, the </a:t>
            </a:r>
            <a:r>
              <a:rPr lang="it-IT" dirty="0" err="1"/>
              <a:t>reconstructions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videos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from a network of </a:t>
            </a:r>
            <a:r>
              <a:rPr lang="it-IT" dirty="0" err="1"/>
              <a:t>unsynchronized</a:t>
            </a:r>
            <a:r>
              <a:rPr lang="it-IT" dirty="0"/>
              <a:t>, </a:t>
            </a:r>
            <a:r>
              <a:rPr lang="it-IT" dirty="0" err="1"/>
              <a:t>uncalibrated</a:t>
            </a:r>
            <a:r>
              <a:rPr lang="it-IT" dirty="0"/>
              <a:t> </a:t>
            </a:r>
            <a:r>
              <a:rPr lang="it-IT" dirty="0" err="1"/>
              <a:t>cameras</a:t>
            </a:r>
            <a:r>
              <a:rPr lang="it-IT" dirty="0"/>
              <a:t>.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9D97B91-C7C8-3474-5A7E-A8D7B9B8E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76" y="955963"/>
            <a:ext cx="4990907" cy="517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48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DA1ED5D-F989-46C3-A24A-E7736CAA328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0075" y="5231876"/>
            <a:ext cx="3866418" cy="1016547"/>
          </a:xfrm>
        </p:spPr>
        <p:txBody>
          <a:bodyPr>
            <a:normAutofit/>
          </a:bodyPr>
          <a:lstStyle/>
          <a:p>
            <a:r>
              <a:rPr lang="it-IT" dirty="0"/>
              <a:t>Indirizzo</a:t>
            </a:r>
          </a:p>
          <a:p>
            <a:r>
              <a:rPr lang="it-IT" dirty="0"/>
              <a:t>02 2399 0000</a:t>
            </a:r>
          </a:p>
          <a:p>
            <a:r>
              <a:rPr lang="it-IT" dirty="0"/>
              <a:t>mail@polimi.it</a:t>
            </a:r>
          </a:p>
          <a:p>
            <a:r>
              <a:rPr lang="it-IT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www.polimi.it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102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27AE1D-FAE2-C502-6FC0-C0A441A5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State of the art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6A43F6F-DB36-3BA2-3269-8CA43E852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0694-3353-4984-B7F6-E67FF5B3BB76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D9D9DE6-F5EA-0631-921E-D2A8BA19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31AD4E6-76C3-0317-6C0B-4519C567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06E92ED-A727-A665-A747-4D1AACAAE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757549"/>
            <a:ext cx="8640000" cy="4732152"/>
          </a:xfrm>
        </p:spPr>
        <p:txBody>
          <a:bodyPr/>
          <a:lstStyle/>
          <a:p>
            <a:r>
              <a:rPr lang="en-US" dirty="0"/>
              <a:t>The work by Li et al., addresses this challenge by introducing a novel method for reconstructing the 3D trajectory of a UAV using only videos recorded by cameras. They have unknown poses, frame rates, and rolling shutter distortion, and are placed independently around the flight area. Thes </a:t>
            </a:r>
            <a:r>
              <a:rPr lang="en-US" dirty="0" err="1"/>
              <a:t>ystem</a:t>
            </a:r>
            <a:r>
              <a:rPr lang="en-US" dirty="0"/>
              <a:t> relies solely on known intrinsic parameters of each camera and automatically estimates all other variables during processing.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it-IT" u="sng" dirty="0">
                <a:hlinkClick r:id="rId2"/>
              </a:rPr>
              <a:t>https://arxiv.org/abs/2003.04784</a:t>
            </a:r>
            <a:r>
              <a:rPr lang="it-IT" u="sng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project is inspired by their work, and aims to implement the same architecture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ED1F4E2-01F1-8743-1128-FE21FBD84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10" y="3538848"/>
            <a:ext cx="9402140" cy="110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6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8175EC-318E-78AD-DE73-75FB693A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Implemented</a:t>
            </a:r>
            <a:r>
              <a:rPr lang="it-IT" dirty="0"/>
              <a:t> features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CFB9E54-32E6-B85D-670E-7D1E99EF4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CDF8E-2D1A-40ED-B730-BB72D0452AAA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BE912D6-FA31-DD3C-250A-B29128C89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945658F-F388-8FA6-F876-DCC07C9F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FB6FEAC-375C-2A7B-D82F-A8E344FBD1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Our project closely follows the methodology outlined in the paper, but it is not as complete as the original work</a:t>
            </a:r>
          </a:p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57FF4A6-757A-FDE2-2991-B81EB464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648" y="807151"/>
            <a:ext cx="7612853" cy="526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37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90C69-1B2E-E74D-9B03-F091DCE85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AB6E2B-FC51-70B9-3748-51645113E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Implementation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934A5A9-4AB1-D21C-CAA8-731B6F6FF5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964" y="39688"/>
            <a:ext cx="2383298" cy="365125"/>
          </a:xfrm>
        </p:spPr>
        <p:txBody>
          <a:bodyPr/>
          <a:lstStyle/>
          <a:p>
            <a:fld id="{23747D7D-CA9A-4B29-863F-E3376605EF51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CB96B94-E6C5-0F3D-C38B-21FBC68B7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AC4AC43-7695-C098-6703-82FC167F2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B1CE058-9594-9062-048D-757ADB8BD6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10991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C73041-5593-C198-181E-490F071E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Notes on the </a:t>
            </a:r>
            <a:r>
              <a:rPr lang="it-IT" dirty="0" err="1"/>
              <a:t>implementation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E2EC5E-FDBB-74D7-0243-75A5742D7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60576"/>
            <a:ext cx="7853073" cy="41465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project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entirely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in Python, and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heavily</a:t>
            </a:r>
            <a:r>
              <a:rPr lang="it-IT" dirty="0"/>
              <a:t> </a:t>
            </a:r>
            <a:r>
              <a:rPr lang="it-IT" dirty="0" err="1"/>
              <a:t>relies</a:t>
            </a:r>
            <a:r>
              <a:rPr lang="it-IT" dirty="0"/>
              <a:t> on the </a:t>
            </a:r>
            <a:r>
              <a:rPr lang="it-IT" dirty="0" err="1"/>
              <a:t>OpenCV</a:t>
            </a:r>
            <a:r>
              <a:rPr lang="it-IT" dirty="0"/>
              <a:t>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dataset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one </a:t>
            </a:r>
            <a:r>
              <a:rPr lang="it-IT" dirty="0" err="1"/>
              <a:t>provided</a:t>
            </a:r>
            <a:r>
              <a:rPr lang="it-IT" dirty="0"/>
              <a:t> by the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paper’s</a:t>
            </a:r>
            <a:r>
              <a:rPr lang="it-IT" dirty="0"/>
              <a:t> </a:t>
            </a:r>
            <a:r>
              <a:rPr lang="it-IT" dirty="0" err="1"/>
              <a:t>authors</a:t>
            </a:r>
            <a:r>
              <a:rPr lang="it-IT" dirty="0"/>
              <a:t>: </a:t>
            </a:r>
            <a:r>
              <a:rPr lang="it-IT" dirty="0">
                <a:hlinkClick r:id="rId2"/>
              </a:rPr>
              <a:t>https://github.com/CenekAlbl/drone-tracking-datasets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divided</a:t>
            </a:r>
            <a:r>
              <a:rPr lang="it-IT" dirty="0"/>
              <a:t>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 set of </a:t>
            </a:r>
            <a:r>
              <a:rPr lang="it-IT" dirty="0" err="1"/>
              <a:t>subtasks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Camera intrinsic calibration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Drone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Offline trajectory reconstruction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Online trajectory reconstruction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03EA15-0BDA-AD0C-307E-FFBD68EF7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27943-05C1-4701-97B7-3FD43303B34C}" type="datetime1">
              <a:rPr lang="it-IT" smtClean="0"/>
              <a:t>17/06/2025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DAC823-BF70-61EB-FE7D-9F079B8E6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083FE1-FA8D-EB48-59A6-23C983BC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8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F75A154B-2222-0565-8697-7D76387E9E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" name="Immagine 9" descr="Immagine che contiene testo, clipart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4EE2E9B0-42DA-2FB5-4140-84A594DF5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7" r="25158"/>
          <a:stretch>
            <a:fillRect/>
          </a:stretch>
        </p:blipFill>
        <p:spPr>
          <a:xfrm>
            <a:off x="8556553" y="1082217"/>
            <a:ext cx="1715603" cy="1934116"/>
          </a:xfrm>
          <a:prstGeom prst="rect">
            <a:avLst/>
          </a:prstGeom>
        </p:spPr>
      </p:pic>
      <p:pic>
        <p:nvPicPr>
          <p:cNvPr id="9" name="Immagine 8" descr="Immagine che contiene Elementi grafici, cerchio, grafica, Carattere&#10;&#10;Il contenuto generato dall'IA potrebbe non essere corretto.">
            <a:extLst>
              <a:ext uri="{FF2B5EF4-FFF2-40B4-BE49-F238E27FC236}">
                <a16:creationId xmlns:a16="http://schemas.microsoft.com/office/drawing/2014/main" id="{96973692-557B-2318-D9D7-8F9ED48DC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553" y="3481925"/>
            <a:ext cx="1715604" cy="211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31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1E14F-6318-B2B4-CEA9-58FD2CFEE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57613-6F95-159B-3984-BD514BDE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Camera </a:t>
            </a:r>
            <a:r>
              <a:rPr lang="it-IT" dirty="0" err="1"/>
              <a:t>intrinsic</a:t>
            </a:r>
            <a:r>
              <a:rPr lang="it-IT" dirty="0"/>
              <a:t> </a:t>
            </a:r>
            <a:r>
              <a:rPr lang="it-IT" dirty="0" err="1"/>
              <a:t>calibration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DB5126C-026F-A528-D7E7-A7B3E31A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964" y="39688"/>
            <a:ext cx="2383298" cy="365125"/>
          </a:xfrm>
        </p:spPr>
        <p:txBody>
          <a:bodyPr/>
          <a:lstStyle/>
          <a:p>
            <a:fld id="{C5AE117F-4396-497C-AEC3-83D735450EDE}" type="datetime1">
              <a:rPr lang="it-IT" smtClean="0"/>
              <a:t>17/06/2025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D3892BE-6F72-94A8-5FA4-08D9760F9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2BD39E0-E1FA-7A24-461F-54EB1CAC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0CD8180-7BC8-66B9-A6AB-2961D6999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02.1</a:t>
            </a:r>
          </a:p>
        </p:txBody>
      </p:sp>
    </p:spTree>
    <p:extLst>
      <p:ext uri="{BB962C8B-B14F-4D97-AF65-F5344CB8AC3E}">
        <p14:creationId xmlns:p14="http://schemas.microsoft.com/office/powerpoint/2010/main" val="3017781397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i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2.xml><?xml version="1.0" encoding="utf-8"?>
<a:theme xmlns:a="http://schemas.openxmlformats.org/drawingml/2006/main" name="Cover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a98909e-4dc4-426d-aff3-c0407d63c334">
      <Terms xmlns="http://schemas.microsoft.com/office/infopath/2007/PartnerControls"/>
    </lcf76f155ced4ddcb4097134ff3c332f>
    <TaxCatchAll xmlns="220f8439-f7ec-4f44-b1e3-bf3e0648845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1C5A414BAE694A8DE1E90574A322F2" ma:contentTypeVersion="15" ma:contentTypeDescription="Create a new document." ma:contentTypeScope="" ma:versionID="588ed47854a111da2327a617f718ecd1">
  <xsd:schema xmlns:xsd="http://www.w3.org/2001/XMLSchema" xmlns:xs="http://www.w3.org/2001/XMLSchema" xmlns:p="http://schemas.microsoft.com/office/2006/metadata/properties" xmlns:ns2="8a98909e-4dc4-426d-aff3-c0407d63c334" xmlns:ns3="220f8439-f7ec-4f44-b1e3-bf3e06488455" targetNamespace="http://schemas.microsoft.com/office/2006/metadata/properties" ma:root="true" ma:fieldsID="6b8e789e7aff390e67b58f572c726b6b" ns2:_="" ns3:_="">
    <xsd:import namespace="8a98909e-4dc4-426d-aff3-c0407d63c334"/>
    <xsd:import namespace="220f8439-f7ec-4f44-b1e3-bf3e064884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98909e-4dc4-426d-aff3-c0407d63c3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2691f12-1220-44b1-ba48-e77f64da29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0f8439-f7ec-4f44-b1e3-bf3e0648845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5650317f-4ea6-4a94-af68-181b45710053}" ma:internalName="TaxCatchAll" ma:showField="CatchAllData" ma:web="220f8439-f7ec-4f44-b1e3-bf3e064884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AC1C35-0A4E-4B05-BB31-22FF9719BAE9}">
  <ds:schemaRefs>
    <ds:schemaRef ds:uri="http://schemas.microsoft.com/office/2006/metadata/properties"/>
    <ds:schemaRef ds:uri="http://schemas.microsoft.com/office/infopath/2007/PartnerControls"/>
    <ds:schemaRef ds:uri="8a98909e-4dc4-426d-aff3-c0407d63c334"/>
    <ds:schemaRef ds:uri="220f8439-f7ec-4f44-b1e3-bf3e06488455"/>
  </ds:schemaRefs>
</ds:datastoreItem>
</file>

<file path=customXml/itemProps2.xml><?xml version="1.0" encoding="utf-8"?>
<ds:datastoreItem xmlns:ds="http://schemas.openxmlformats.org/officeDocument/2006/customXml" ds:itemID="{FB485018-72AD-49B8-9CC3-F18D91D99B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98909e-4dc4-426d-aff3-c0407d63c334"/>
    <ds:schemaRef ds:uri="220f8439-f7ec-4f44-b1e3-bf3e064884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934BA91-712D-4DC2-9DB4-ABBBF212EB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ppt_manrope_2024_regular</Template>
  <TotalTime>931</TotalTime>
  <Words>2168</Words>
  <Application>Microsoft Office PowerPoint</Application>
  <PresentationFormat>Widescreen</PresentationFormat>
  <Paragraphs>413</Paragraphs>
  <Slides>40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40</vt:i4>
      </vt:variant>
    </vt:vector>
  </HeadingPairs>
  <TitlesOfParts>
    <vt:vector size="46" baseType="lpstr">
      <vt:lpstr>Calibri</vt:lpstr>
      <vt:lpstr>Cambria Math</vt:lpstr>
      <vt:lpstr>Manrope</vt:lpstr>
      <vt:lpstr>Arial</vt:lpstr>
      <vt:lpstr>Interni</vt:lpstr>
      <vt:lpstr>Cover</vt:lpstr>
      <vt:lpstr>Image Analysis and Computer Vision Final Project</vt:lpstr>
      <vt:lpstr>Contents</vt:lpstr>
      <vt:lpstr>Problem formulation</vt:lpstr>
      <vt:lpstr>The problem</vt:lpstr>
      <vt:lpstr>State of the art</vt:lpstr>
      <vt:lpstr>Implemented features</vt:lpstr>
      <vt:lpstr>Implementation</vt:lpstr>
      <vt:lpstr>Notes on the implementation</vt:lpstr>
      <vt:lpstr>Camera intrinsic calibration</vt:lpstr>
      <vt:lpstr>Camera intrinsic calibration</vt:lpstr>
      <vt:lpstr>Drone detection</vt:lpstr>
      <vt:lpstr>Background substraction</vt:lpstr>
      <vt:lpstr>Background substraction + optical flow</vt:lpstr>
      <vt:lpstr>YOLOv8</vt:lpstr>
      <vt:lpstr>Offline trajectory reconstruction</vt:lpstr>
      <vt:lpstr>Data loading and undistortion</vt:lpstr>
      <vt:lpstr>Temporal shift estimation</vt:lpstr>
      <vt:lpstr>Temporal shift estimation</vt:lpstr>
      <vt:lpstr>Title</vt:lpstr>
      <vt:lpstr>Title</vt:lpstr>
      <vt:lpstr>Title</vt:lpstr>
      <vt:lpstr>Title</vt:lpstr>
      <vt:lpstr>Table</vt:lpstr>
      <vt:lpstr>Table + text</vt:lpstr>
      <vt:lpstr>Chart</vt:lpstr>
      <vt:lpstr>Chart + text</vt:lpstr>
      <vt:lpstr>Subsection 1</vt:lpstr>
      <vt:lpstr>Title</vt:lpstr>
      <vt:lpstr>Title</vt:lpstr>
      <vt:lpstr>Title</vt:lpstr>
      <vt:lpstr>Title</vt:lpstr>
      <vt:lpstr>Title</vt:lpstr>
      <vt:lpstr>Subsection 2</vt:lpstr>
      <vt:lpstr>Title</vt:lpstr>
      <vt:lpstr>Title</vt:lpstr>
      <vt:lpstr>Title</vt:lpstr>
      <vt:lpstr>Lorem ipsum sit dolor amet</vt:lpstr>
      <vt:lpstr>Lorem ipsum quare id faciam fortasse requiris</vt:lpstr>
      <vt:lpstr>Grazie per l’attenzione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Camilla Ghironi</dc:creator>
  <cp:lastModifiedBy>Elia Pontiggia</cp:lastModifiedBy>
  <cp:revision>182</cp:revision>
  <dcterms:created xsi:type="dcterms:W3CDTF">2024-06-28T15:03:44Z</dcterms:created>
  <dcterms:modified xsi:type="dcterms:W3CDTF">2025-06-17T21:45:52Z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0x010100EE1C5A414BAE694A8DE1E90574A322F2</vt:lpwstr>
  </property>
</Properties>
</file>